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1"/>
  </p:sldMasterIdLst>
  <p:notesMasterIdLst>
    <p:notesMasterId r:id="rId41"/>
  </p:notesMasterIdLst>
  <p:sldIdLst>
    <p:sldId id="256" r:id="rId2"/>
    <p:sldId id="258" r:id="rId3"/>
    <p:sldId id="259" r:id="rId4"/>
    <p:sldId id="257" r:id="rId5"/>
    <p:sldId id="260" r:id="rId6"/>
    <p:sldId id="298" r:id="rId7"/>
    <p:sldId id="299" r:id="rId8"/>
    <p:sldId id="300" r:id="rId9"/>
    <p:sldId id="301" r:id="rId10"/>
    <p:sldId id="318" r:id="rId11"/>
    <p:sldId id="321" r:id="rId12"/>
    <p:sldId id="319" r:id="rId13"/>
    <p:sldId id="305" r:id="rId14"/>
    <p:sldId id="306" r:id="rId15"/>
    <p:sldId id="262" r:id="rId16"/>
    <p:sldId id="307" r:id="rId17"/>
    <p:sldId id="308" r:id="rId18"/>
    <p:sldId id="309" r:id="rId19"/>
    <p:sldId id="311" r:id="rId20"/>
    <p:sldId id="312" r:id="rId21"/>
    <p:sldId id="313" r:id="rId22"/>
    <p:sldId id="314" r:id="rId23"/>
    <p:sldId id="315" r:id="rId24"/>
    <p:sldId id="317" r:id="rId25"/>
    <p:sldId id="316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2"/>
    </p:embeddedFont>
    <p:embeddedFont>
      <p:font typeface="DM Sans" pitchFamily="2" charset="77"/>
      <p:regular r:id="rId43"/>
      <p:bold r:id="rId44"/>
      <p:italic r:id="rId45"/>
      <p:boldItalic r:id="rId46"/>
    </p:embeddedFont>
    <p:embeddedFont>
      <p:font typeface="Figtree" pitchFamily="2" charset="0"/>
      <p:regular r:id="rId47"/>
      <p:bold r:id="rId48"/>
      <p:italic r:id="rId49"/>
      <p:boldItalic r:id="rId50"/>
    </p:embeddedFont>
    <p:embeddedFont>
      <p:font typeface="Nunito Light" panose="020F0302020204030204" pitchFamily="34" charset="0"/>
      <p:regular r:id="rId51"/>
      <p:italic r:id="rId52"/>
    </p:embeddedFont>
    <p:embeddedFont>
      <p:font typeface="Raleway" pitchFamily="2" charset="77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161"/>
    <a:srgbClr val="EBE2B8"/>
    <a:srgbClr val="FDBF49"/>
    <a:srgbClr val="003049"/>
    <a:srgbClr val="D72727"/>
    <a:srgbClr val="F77F00"/>
    <a:srgbClr val="574976"/>
    <a:srgbClr val="252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14203-5E15-33DB-5607-F737A99F228C}" v="20" dt="2024-10-15T14:21:35.694"/>
    <p1510:client id="{B6731650-68FB-938C-6A54-5B9A2CA9E008}" v="528" dt="2024-10-15T20:07:12.202"/>
    <p1510:client id="{C00EC624-1170-3A66-E7D5-CAF25D85F358}" v="6" vWet="7" dt="2024-10-15T18:11:02.552"/>
    <p1510:client id="{DE9598D2-9F12-66F3-0455-C6EE0404A1C3}" v="453" dt="2024-10-15T20:34:23.170"/>
    <p1510:client id="{E1511ACD-938B-C847-851B-520FAD98BBCE}" v="909" dt="2024-10-15T19:37:10.734"/>
    <p1510:client id="{ED4F7148-BDC6-4501-A464-FD1BE2D144AD}" v="349" dt="2024-10-15T19:17:09.549"/>
  </p1510:revLst>
</p1510:revInfo>
</file>

<file path=ppt/tableStyles.xml><?xml version="1.0" encoding="utf-8"?>
<a:tblStyleLst xmlns:a="http://schemas.openxmlformats.org/drawingml/2006/main" def="{C3426488-1321-4E1C-AF4E-FDDFEC7E8079}">
  <a:tblStyle styleId="{C3426488-1321-4E1C-AF4E-FDDFEC7E80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C0A733-B6EF-4F37-8FEF-12DD1C687D9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4"/>
    <p:restoredTop sz="96228"/>
  </p:normalViewPr>
  <p:slideViewPr>
    <p:cSldViewPr snapToGrid="0">
      <p:cViewPr varScale="1">
        <p:scale>
          <a:sx n="125" d="100"/>
          <a:sy n="125" d="100"/>
        </p:scale>
        <p:origin x="-28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1ce5643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1ce5643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Pol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E35E7377-4BE2-1D12-D129-BBA3FD6B7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0860aa576_0_0:notes">
            <a:extLst>
              <a:ext uri="{FF2B5EF4-FFF2-40B4-BE49-F238E27FC236}">
                <a16:creationId xmlns:a16="http://schemas.microsoft.com/office/drawing/2014/main" id="{40787CE2-366A-1EC8-B82F-53F00790C6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0860aa576_0_0:notes">
            <a:extLst>
              <a:ext uri="{FF2B5EF4-FFF2-40B4-BE49-F238E27FC236}">
                <a16:creationId xmlns:a16="http://schemas.microsoft.com/office/drawing/2014/main" id="{4B65D9A4-CE3E-D767-F40C-AE3806B65A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Jordan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2450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C5F0F628-CA95-5DC5-731F-EE9614BA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0860aa576_0_0:notes">
            <a:extLst>
              <a:ext uri="{FF2B5EF4-FFF2-40B4-BE49-F238E27FC236}">
                <a16:creationId xmlns:a16="http://schemas.microsoft.com/office/drawing/2014/main" id="{7D38CAB1-0A24-3B7D-0DE3-30C7BB41A9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0860aa576_0_0:notes">
            <a:extLst>
              <a:ext uri="{FF2B5EF4-FFF2-40B4-BE49-F238E27FC236}">
                <a16:creationId xmlns:a16="http://schemas.microsoft.com/office/drawing/2014/main" id="{1395EB9A-65B6-90EE-F954-D1287C2648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Jordan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9325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217D83BE-3982-C199-180E-68A758023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0860aa576_0_0:notes">
            <a:extLst>
              <a:ext uri="{FF2B5EF4-FFF2-40B4-BE49-F238E27FC236}">
                <a16:creationId xmlns:a16="http://schemas.microsoft.com/office/drawing/2014/main" id="{EB65FFB5-C966-0DEC-0173-D9478619C4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0860aa576_0_0:notes">
            <a:extLst>
              <a:ext uri="{FF2B5EF4-FFF2-40B4-BE49-F238E27FC236}">
                <a16:creationId xmlns:a16="http://schemas.microsoft.com/office/drawing/2014/main" id="{37223EE7-0888-B493-5F29-4EFF68AA3F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4175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D7D16840-CC4B-2E34-9D77-1C679CB3E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0860aa576_0_0:notes">
            <a:extLst>
              <a:ext uri="{FF2B5EF4-FFF2-40B4-BE49-F238E27FC236}">
                <a16:creationId xmlns:a16="http://schemas.microsoft.com/office/drawing/2014/main" id="{D91BD204-28D4-21AB-BCE0-0265BAB207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0860aa576_0_0:notes">
            <a:extLst>
              <a:ext uri="{FF2B5EF4-FFF2-40B4-BE49-F238E27FC236}">
                <a16:creationId xmlns:a16="http://schemas.microsoft.com/office/drawing/2014/main" id="{991CDEF4-1133-E60E-4B01-D50964FE79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0972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>
          <a:extLst>
            <a:ext uri="{FF2B5EF4-FFF2-40B4-BE49-F238E27FC236}">
              <a16:creationId xmlns:a16="http://schemas.microsoft.com/office/drawing/2014/main" id="{6A893DF1-A956-8655-7C61-6D49CC8FB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12f97afb56_1_270:notes">
            <a:extLst>
              <a:ext uri="{FF2B5EF4-FFF2-40B4-BE49-F238E27FC236}">
                <a16:creationId xmlns:a16="http://schemas.microsoft.com/office/drawing/2014/main" id="{0F26EE30-36D8-B0E4-A293-194490AFA7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12f97afb56_1_270:notes">
            <a:extLst>
              <a:ext uri="{FF2B5EF4-FFF2-40B4-BE49-F238E27FC236}">
                <a16:creationId xmlns:a16="http://schemas.microsoft.com/office/drawing/2014/main" id="{9896D808-DDD7-819E-D43C-4FEAE99E55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2227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Jordan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6E021ED5-9B6B-D191-8641-9C3915D71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2f97afb56_1_388:notes">
            <a:extLst>
              <a:ext uri="{FF2B5EF4-FFF2-40B4-BE49-F238E27FC236}">
                <a16:creationId xmlns:a16="http://schemas.microsoft.com/office/drawing/2014/main" id="{80558E7D-64EE-8B74-D533-71DD6ADF07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2f97afb56_1_388:notes">
            <a:extLst>
              <a:ext uri="{FF2B5EF4-FFF2-40B4-BE49-F238E27FC236}">
                <a16:creationId xmlns:a16="http://schemas.microsoft.com/office/drawing/2014/main" id="{029D574E-2F6C-844F-1A21-5B6352266B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Jordan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0545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14E83A88-0B95-FEE7-C3F9-8AE9DB7D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12f97afb56_1_637:notes">
            <a:extLst>
              <a:ext uri="{FF2B5EF4-FFF2-40B4-BE49-F238E27FC236}">
                <a16:creationId xmlns:a16="http://schemas.microsoft.com/office/drawing/2014/main" id="{2AA4D4FA-0B7A-932F-0EC0-CE5482EAA9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12f97afb56_1_637:notes">
            <a:extLst>
              <a:ext uri="{FF2B5EF4-FFF2-40B4-BE49-F238E27FC236}">
                <a16:creationId xmlns:a16="http://schemas.microsoft.com/office/drawing/2014/main" id="{CD1026B8-24F1-02FD-B0ED-24F4C29E8F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Jordan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559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CC636A03-1409-78CF-9CB0-8B7466ED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f97afb56_1_510:notes">
            <a:extLst>
              <a:ext uri="{FF2B5EF4-FFF2-40B4-BE49-F238E27FC236}">
                <a16:creationId xmlns:a16="http://schemas.microsoft.com/office/drawing/2014/main" id="{78943E15-DCEF-2190-613D-8E92B339B9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f97afb56_1_510:notes">
            <a:extLst>
              <a:ext uri="{FF2B5EF4-FFF2-40B4-BE49-F238E27FC236}">
                <a16:creationId xmlns:a16="http://schemas.microsoft.com/office/drawing/2014/main" id="{78C4F83B-F850-28EB-F288-7805BF1E6E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Mathis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2704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88305ECC-E601-05EF-3FFA-26B9EB926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12f97afb56_1_874:notes">
            <a:extLst>
              <a:ext uri="{FF2B5EF4-FFF2-40B4-BE49-F238E27FC236}">
                <a16:creationId xmlns:a16="http://schemas.microsoft.com/office/drawing/2014/main" id="{3A529745-78A7-4AAC-069B-F13F1475B2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12f97afb56_1_874:notes">
            <a:extLst>
              <a:ext uri="{FF2B5EF4-FFF2-40B4-BE49-F238E27FC236}">
                <a16:creationId xmlns:a16="http://schemas.microsoft.com/office/drawing/2014/main" id="{9398907E-DB5E-7C99-8109-496FAA18E7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0514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Pol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>
          <a:extLst>
            <a:ext uri="{FF2B5EF4-FFF2-40B4-BE49-F238E27FC236}">
              <a16:creationId xmlns:a16="http://schemas.microsoft.com/office/drawing/2014/main" id="{86E4F988-9DFC-6F70-42D0-900FF5165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12f97afb56_1_1022:notes">
            <a:extLst>
              <a:ext uri="{FF2B5EF4-FFF2-40B4-BE49-F238E27FC236}">
                <a16:creationId xmlns:a16="http://schemas.microsoft.com/office/drawing/2014/main" id="{5EBB7204-BFFA-6A6F-55B1-0707BA1849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12f97afb56_1_1022:notes">
            <a:extLst>
              <a:ext uri="{FF2B5EF4-FFF2-40B4-BE49-F238E27FC236}">
                <a16:creationId xmlns:a16="http://schemas.microsoft.com/office/drawing/2014/main" id="{A96C5700-2B8A-CFD5-4BBD-9DD5F41ABE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Maxime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81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E08DE8AE-A9CB-E02F-B5B1-BAD71862E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12f97afb56_1_637:notes">
            <a:extLst>
              <a:ext uri="{FF2B5EF4-FFF2-40B4-BE49-F238E27FC236}">
                <a16:creationId xmlns:a16="http://schemas.microsoft.com/office/drawing/2014/main" id="{DDED6477-44FC-93C6-225A-4884B3AC06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12f97afb56_1_637:notes">
            <a:extLst>
              <a:ext uri="{FF2B5EF4-FFF2-40B4-BE49-F238E27FC236}">
                <a16:creationId xmlns:a16="http://schemas.microsoft.com/office/drawing/2014/main" id="{C35EF66E-12F6-3D40-23DE-8CEEEA5CE3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Maxime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5127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07FCDE8E-18D6-FB0D-1B7B-E3C1B56A2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12f97afb56_1_637:notes">
            <a:extLst>
              <a:ext uri="{FF2B5EF4-FFF2-40B4-BE49-F238E27FC236}">
                <a16:creationId xmlns:a16="http://schemas.microsoft.com/office/drawing/2014/main" id="{C3167937-7888-B385-1918-1D45AD65D6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12f97afb56_1_637:notes">
            <a:extLst>
              <a:ext uri="{FF2B5EF4-FFF2-40B4-BE49-F238E27FC236}">
                <a16:creationId xmlns:a16="http://schemas.microsoft.com/office/drawing/2014/main" id="{54683740-0D25-27EF-1309-89595985E4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Maxime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6582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>
          <a:extLst>
            <a:ext uri="{FF2B5EF4-FFF2-40B4-BE49-F238E27FC236}">
              <a16:creationId xmlns:a16="http://schemas.microsoft.com/office/drawing/2014/main" id="{D25E8DD2-93E1-994A-81FA-3BDD4AE63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f1ce5643d3_0_107:notes">
            <a:extLst>
              <a:ext uri="{FF2B5EF4-FFF2-40B4-BE49-F238E27FC236}">
                <a16:creationId xmlns:a16="http://schemas.microsoft.com/office/drawing/2014/main" id="{1C7D5C42-2806-ED19-916A-3D90E1FEDD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f1ce5643d3_0_107:notes">
            <a:extLst>
              <a:ext uri="{FF2B5EF4-FFF2-40B4-BE49-F238E27FC236}">
                <a16:creationId xmlns:a16="http://schemas.microsoft.com/office/drawing/2014/main" id="{4B2379F6-6FEA-A953-3937-F89CDF663A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Roman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4483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>
          <a:extLst>
            <a:ext uri="{FF2B5EF4-FFF2-40B4-BE49-F238E27FC236}">
              <a16:creationId xmlns:a16="http://schemas.microsoft.com/office/drawing/2014/main" id="{192E80D5-631E-59BE-953E-47FA4C16A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f1ce5643d3_0_107:notes">
            <a:extLst>
              <a:ext uri="{FF2B5EF4-FFF2-40B4-BE49-F238E27FC236}">
                <a16:creationId xmlns:a16="http://schemas.microsoft.com/office/drawing/2014/main" id="{B7D8D4FB-0F65-5BBE-6867-2E53A81AFE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f1ce5643d3_0_107:notes">
            <a:extLst>
              <a:ext uri="{FF2B5EF4-FFF2-40B4-BE49-F238E27FC236}">
                <a16:creationId xmlns:a16="http://schemas.microsoft.com/office/drawing/2014/main" id="{8B9AB8AC-C4EA-B5C4-B3E7-69DA1B58C4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64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Mathis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Mathis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Roman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F72EF778-79C7-9B1C-CEF8-F0DB7B754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0860aa576_0_0:notes">
            <a:extLst>
              <a:ext uri="{FF2B5EF4-FFF2-40B4-BE49-F238E27FC236}">
                <a16:creationId xmlns:a16="http://schemas.microsoft.com/office/drawing/2014/main" id="{08454664-4654-D2A0-0124-C5D42EA8C6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0860aa576_0_0:notes">
            <a:extLst>
              <a:ext uri="{FF2B5EF4-FFF2-40B4-BE49-F238E27FC236}">
                <a16:creationId xmlns:a16="http://schemas.microsoft.com/office/drawing/2014/main" id="{3B52F09E-F174-0D46-1E9C-35F2CDD85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Roman / Maxime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6118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D56F2390-4CE3-C4AA-CDE7-A03A13F2A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0860aa576_0_0:notes">
            <a:extLst>
              <a:ext uri="{FF2B5EF4-FFF2-40B4-BE49-F238E27FC236}">
                <a16:creationId xmlns:a16="http://schemas.microsoft.com/office/drawing/2014/main" id="{7D013920-15CA-5A6C-2497-DA0F7B295E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0860aa576_0_0:notes">
            <a:extLst>
              <a:ext uri="{FF2B5EF4-FFF2-40B4-BE49-F238E27FC236}">
                <a16:creationId xmlns:a16="http://schemas.microsoft.com/office/drawing/2014/main" id="{EA82F907-0F02-78DF-DD62-880CF40BE5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Maxime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0828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8C142B5-5F5B-DB13-A601-39C96A901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0860aa576_0_0:notes">
            <a:extLst>
              <a:ext uri="{FF2B5EF4-FFF2-40B4-BE49-F238E27FC236}">
                <a16:creationId xmlns:a16="http://schemas.microsoft.com/office/drawing/2014/main" id="{281095C2-E6F3-AED4-8041-B9DB58A851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0860aa576_0_0:notes">
            <a:extLst>
              <a:ext uri="{FF2B5EF4-FFF2-40B4-BE49-F238E27FC236}">
                <a16:creationId xmlns:a16="http://schemas.microsoft.com/office/drawing/2014/main" id="{9A2333CD-090D-86A2-0EDC-F286654EDA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Mathis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665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1F777782-BA3D-B735-D151-AE43B32BE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0860aa576_0_0:notes">
            <a:extLst>
              <a:ext uri="{FF2B5EF4-FFF2-40B4-BE49-F238E27FC236}">
                <a16:creationId xmlns:a16="http://schemas.microsoft.com/office/drawing/2014/main" id="{C0C6425C-C9D4-F9B7-AE29-788654332D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0860aa576_0_0:notes">
            <a:extLst>
              <a:ext uri="{FF2B5EF4-FFF2-40B4-BE49-F238E27FC236}">
                <a16:creationId xmlns:a16="http://schemas.microsoft.com/office/drawing/2014/main" id="{CD676FC7-7B60-61AC-8533-45FB26EEE6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Mathis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364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23675" y="1397175"/>
            <a:ext cx="6496800" cy="17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30813" y="3336825"/>
            <a:ext cx="56823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85272" y="-657800"/>
            <a:ext cx="1527377" cy="155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 flipH="1"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13"/>
          <p:cNvGrpSpPr/>
          <p:nvPr/>
        </p:nvGrpSpPr>
        <p:grpSpPr>
          <a:xfrm>
            <a:off x="-812278" y="195560"/>
            <a:ext cx="10582417" cy="5750078"/>
            <a:chOff x="-812278" y="195560"/>
            <a:chExt cx="10582417" cy="5750078"/>
          </a:xfrm>
        </p:grpSpPr>
        <p:pic>
          <p:nvPicPr>
            <p:cNvPr id="85" name="Google Shape;85;p13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5224323" y="4395613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flipH="1">
              <a:off x="-812278" y="1556950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8300112" y="195560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375" y="146565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375" y="2899050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46565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899050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25" y="146565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25" y="2899050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19975" y="196788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8"/>
          </p:nvPr>
        </p:nvSpPr>
        <p:spPr>
          <a:xfrm>
            <a:off x="3419250" y="196788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9"/>
          </p:nvPr>
        </p:nvSpPr>
        <p:spPr>
          <a:xfrm>
            <a:off x="6118525" y="196788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3"/>
          </p:nvPr>
        </p:nvSpPr>
        <p:spPr>
          <a:xfrm>
            <a:off x="719975" y="340135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4"/>
          </p:nvPr>
        </p:nvSpPr>
        <p:spPr>
          <a:xfrm>
            <a:off x="3419250" y="340135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5"/>
          </p:nvPr>
        </p:nvSpPr>
        <p:spPr>
          <a:xfrm>
            <a:off x="6118525" y="340135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4"/>
          <p:cNvGrpSpPr/>
          <p:nvPr/>
        </p:nvGrpSpPr>
        <p:grpSpPr>
          <a:xfrm>
            <a:off x="-1201164" y="-1024991"/>
            <a:ext cx="11292838" cy="6061190"/>
            <a:chOff x="-1201164" y="-1024991"/>
            <a:chExt cx="11292838" cy="6061190"/>
          </a:xfrm>
        </p:grpSpPr>
        <p:pic>
          <p:nvPicPr>
            <p:cNvPr id="104" name="Google Shape;104;p14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-1201164" y="1831153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4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flipH="1">
              <a:off x="8564297" y="3486175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4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-5400000">
              <a:off x="2215487" y="-1326952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 flipH="1"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5"/>
          <p:cNvGrpSpPr/>
          <p:nvPr/>
        </p:nvGrpSpPr>
        <p:grpSpPr>
          <a:xfrm>
            <a:off x="-754938" y="-1015025"/>
            <a:ext cx="10506099" cy="7076699"/>
            <a:chOff x="-754938" y="-1015025"/>
            <a:chExt cx="10506099" cy="7076699"/>
          </a:xfrm>
        </p:grpSpPr>
        <p:pic>
          <p:nvPicPr>
            <p:cNvPr id="111" name="Google Shape;111;p15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8189586" y="-1015025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5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flipH="1">
              <a:off x="7665222" y="4511650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5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10800000">
              <a:off x="-754938" y="2111948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1458150" y="2933438"/>
            <a:ext cx="62277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1458150" y="1565063"/>
            <a:ext cx="6227700" cy="13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 flipH="1"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8"/>
          <p:cNvGrpSpPr/>
          <p:nvPr/>
        </p:nvGrpSpPr>
        <p:grpSpPr>
          <a:xfrm>
            <a:off x="-750038" y="-409700"/>
            <a:ext cx="10706462" cy="6568225"/>
            <a:chOff x="-750038" y="-409700"/>
            <a:chExt cx="10706462" cy="6568225"/>
          </a:xfrm>
        </p:grpSpPr>
        <p:pic>
          <p:nvPicPr>
            <p:cNvPr id="133" name="Google Shape;133;p18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4396911" y="4608500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8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flipH="1">
              <a:off x="8429047" y="-409700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8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10800000">
              <a:off x="-750038" y="1400785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714975" y="1963325"/>
            <a:ext cx="2337900" cy="50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ubTitle" idx="2"/>
          </p:nvPr>
        </p:nvSpPr>
        <p:spPr>
          <a:xfrm>
            <a:off x="714975" y="2393100"/>
            <a:ext cx="2337900" cy="19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3"/>
          </p:nvPr>
        </p:nvSpPr>
        <p:spPr>
          <a:xfrm>
            <a:off x="3392050" y="2393100"/>
            <a:ext cx="2337900" cy="19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4"/>
          </p:nvPr>
        </p:nvSpPr>
        <p:spPr>
          <a:xfrm>
            <a:off x="6080100" y="2393100"/>
            <a:ext cx="2343900" cy="19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5"/>
          </p:nvPr>
        </p:nvSpPr>
        <p:spPr>
          <a:xfrm>
            <a:off x="3403216" y="1963325"/>
            <a:ext cx="2337900" cy="50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6"/>
          </p:nvPr>
        </p:nvSpPr>
        <p:spPr>
          <a:xfrm>
            <a:off x="6080100" y="1963325"/>
            <a:ext cx="2343900" cy="50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 flipH="1"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2"/>
          <p:cNvGrpSpPr/>
          <p:nvPr/>
        </p:nvGrpSpPr>
        <p:grpSpPr>
          <a:xfrm>
            <a:off x="-1062224" y="1415409"/>
            <a:ext cx="11092485" cy="4414315"/>
            <a:chOff x="-1062224" y="1415409"/>
            <a:chExt cx="11092485" cy="4414315"/>
          </a:xfrm>
        </p:grpSpPr>
        <p:pic>
          <p:nvPicPr>
            <p:cNvPr id="193" name="Google Shape;193;p22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8468686" y="2610775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2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flipH="1">
              <a:off x="1564847" y="4279700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2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-5400000">
              <a:off x="-760263" y="1113448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" name="Google Shape;196;p22"/>
          <p:cNvSpPr txBox="1">
            <a:spLocks noGrp="1"/>
          </p:cNvSpPr>
          <p:nvPr>
            <p:ph type="title" hasCustomPrompt="1"/>
          </p:nvPr>
        </p:nvSpPr>
        <p:spPr>
          <a:xfrm>
            <a:off x="1564850" y="537500"/>
            <a:ext cx="60144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7" name="Google Shape;197;p22"/>
          <p:cNvSpPr txBox="1">
            <a:spLocks noGrp="1"/>
          </p:cNvSpPr>
          <p:nvPr>
            <p:ph type="subTitle" idx="1"/>
          </p:nvPr>
        </p:nvSpPr>
        <p:spPr>
          <a:xfrm>
            <a:off x="1564850" y="1415400"/>
            <a:ext cx="6014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title" idx="2" hasCustomPrompt="1"/>
          </p:nvPr>
        </p:nvSpPr>
        <p:spPr>
          <a:xfrm>
            <a:off x="1564850" y="1910199"/>
            <a:ext cx="60144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9" name="Google Shape;199;p22"/>
          <p:cNvSpPr txBox="1">
            <a:spLocks noGrp="1"/>
          </p:cNvSpPr>
          <p:nvPr>
            <p:ph type="subTitle" idx="3"/>
          </p:nvPr>
        </p:nvSpPr>
        <p:spPr>
          <a:xfrm>
            <a:off x="1564850" y="2788099"/>
            <a:ext cx="6014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title" idx="4" hasCustomPrompt="1"/>
          </p:nvPr>
        </p:nvSpPr>
        <p:spPr>
          <a:xfrm>
            <a:off x="1564850" y="3282898"/>
            <a:ext cx="60144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1" name="Google Shape;201;p22"/>
          <p:cNvSpPr txBox="1">
            <a:spLocks noGrp="1"/>
          </p:cNvSpPr>
          <p:nvPr>
            <p:ph type="subTitle" idx="5"/>
          </p:nvPr>
        </p:nvSpPr>
        <p:spPr>
          <a:xfrm>
            <a:off x="1564850" y="4160799"/>
            <a:ext cx="6014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24"/>
          <p:cNvGrpSpPr/>
          <p:nvPr/>
        </p:nvGrpSpPr>
        <p:grpSpPr>
          <a:xfrm>
            <a:off x="-1056477" y="-729050"/>
            <a:ext cx="10950515" cy="5438876"/>
            <a:chOff x="-1056477" y="-729050"/>
            <a:chExt cx="10950515" cy="5438876"/>
          </a:xfrm>
        </p:grpSpPr>
        <p:pic>
          <p:nvPicPr>
            <p:cNvPr id="210" name="Google Shape;210;p24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10800000" flipH="1">
              <a:off x="-1056477" y="3159800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4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-5400000">
              <a:off x="1967097" y="-740373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4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10800000" flipH="1">
              <a:off x="8424012" y="-226071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5"/>
          <p:cNvGrpSpPr/>
          <p:nvPr/>
        </p:nvGrpSpPr>
        <p:grpSpPr>
          <a:xfrm>
            <a:off x="-807378" y="-985550"/>
            <a:ext cx="9916042" cy="7001853"/>
            <a:chOff x="-807378" y="-985550"/>
            <a:chExt cx="9916042" cy="7001853"/>
          </a:xfrm>
        </p:grpSpPr>
        <p:pic>
          <p:nvPicPr>
            <p:cNvPr id="216" name="Google Shape;216;p25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10800000" flipH="1">
              <a:off x="5224323" y="-985550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5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10800000">
              <a:off x="-807378" y="177089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5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10800000" flipH="1">
              <a:off x="7638637" y="3942353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860200" y="2640513"/>
            <a:ext cx="4568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860200" y="1661188"/>
            <a:ext cx="1431900" cy="90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715100" y="1054500"/>
            <a:ext cx="3034500" cy="30345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8" name="Google Shape;18;p3"/>
          <p:cNvGrpSpPr/>
          <p:nvPr/>
        </p:nvGrpSpPr>
        <p:grpSpPr>
          <a:xfrm>
            <a:off x="-624202" y="-491753"/>
            <a:ext cx="6362352" cy="5788804"/>
            <a:chOff x="-624202" y="-491753"/>
            <a:chExt cx="6362352" cy="5788804"/>
          </a:xfrm>
        </p:grpSpPr>
        <p:pic>
          <p:nvPicPr>
            <p:cNvPr id="19" name="Google Shape;19;p3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-5400000">
              <a:off x="3966162" y="-793715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-5400000" flipH="1">
              <a:off x="-612878" y="3758350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4"/>
          <p:cNvGrpSpPr/>
          <p:nvPr/>
        </p:nvGrpSpPr>
        <p:grpSpPr>
          <a:xfrm>
            <a:off x="-966952" y="459327"/>
            <a:ext cx="10860990" cy="5449124"/>
            <a:chOff x="-966952" y="459327"/>
            <a:chExt cx="10860990" cy="5449124"/>
          </a:xfrm>
        </p:grpSpPr>
        <p:pic>
          <p:nvPicPr>
            <p:cNvPr id="24" name="Google Shape;24;p4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-966952" y="459327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4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-5400000" flipH="1">
              <a:off x="1967097" y="4369750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4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8424012" y="3331523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oogle Shape;31;p5"/>
          <p:cNvGrpSpPr/>
          <p:nvPr/>
        </p:nvGrpSpPr>
        <p:grpSpPr>
          <a:xfrm>
            <a:off x="-812278" y="1552022"/>
            <a:ext cx="11315128" cy="4606503"/>
            <a:chOff x="-812278" y="1552022"/>
            <a:chExt cx="11315128" cy="4606503"/>
          </a:xfrm>
        </p:grpSpPr>
        <p:pic>
          <p:nvPicPr>
            <p:cNvPr id="32" name="Google Shape;32;p5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016511" y="4608500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flipH="1">
              <a:off x="-812278" y="1917950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5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-5400000">
              <a:off x="8730862" y="1250060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290775" y="1970725"/>
            <a:ext cx="29076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4945650" y="1970725"/>
            <a:ext cx="29076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1290775" y="2391000"/>
            <a:ext cx="2907600" cy="18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4945650" y="2391000"/>
            <a:ext cx="2907600" cy="18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42;p6"/>
          <p:cNvGrpSpPr/>
          <p:nvPr/>
        </p:nvGrpSpPr>
        <p:grpSpPr>
          <a:xfrm>
            <a:off x="-1358862" y="445025"/>
            <a:ext cx="11392811" cy="5811950"/>
            <a:chOff x="-1358862" y="445025"/>
            <a:chExt cx="11392811" cy="5811950"/>
          </a:xfrm>
        </p:grpSpPr>
        <p:pic>
          <p:nvPicPr>
            <p:cNvPr id="43" name="Google Shape;43;p6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716498" y="4706950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6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flipH="1">
              <a:off x="8506572" y="445025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6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-5400000">
              <a:off x="-1056900" y="2496710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7"/>
          <p:cNvGrpSpPr/>
          <p:nvPr/>
        </p:nvGrpSpPr>
        <p:grpSpPr>
          <a:xfrm>
            <a:off x="307348" y="-1015025"/>
            <a:ext cx="9082202" cy="7208525"/>
            <a:chOff x="307348" y="-1015025"/>
            <a:chExt cx="9082202" cy="7208525"/>
          </a:xfrm>
        </p:grpSpPr>
        <p:pic>
          <p:nvPicPr>
            <p:cNvPr id="50" name="Google Shape;50;p7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307348" y="4643475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flipH="1">
              <a:off x="3808309" y="-1015025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7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5400000">
              <a:off x="7617562" y="3993960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20000" y="628438"/>
            <a:ext cx="44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720000" y="1360563"/>
            <a:ext cx="4458900" cy="31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5394400" y="1054500"/>
            <a:ext cx="3034500" cy="3034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9"/>
          <p:cNvGrpSpPr/>
          <p:nvPr/>
        </p:nvGrpSpPr>
        <p:grpSpPr>
          <a:xfrm>
            <a:off x="-1035778" y="-609600"/>
            <a:ext cx="11538628" cy="5673853"/>
            <a:chOff x="-1035778" y="-609600"/>
            <a:chExt cx="11538628" cy="5673853"/>
          </a:xfrm>
        </p:grpSpPr>
        <p:pic>
          <p:nvPicPr>
            <p:cNvPr id="65" name="Google Shape;65;p9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10800000" flipH="1">
              <a:off x="7648111" y="-609600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9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10800000">
              <a:off x="-1035778" y="1748251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9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-5400000" flipH="1">
              <a:off x="8730862" y="3292266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1"/>
          <p:cNvGrpSpPr/>
          <p:nvPr/>
        </p:nvGrpSpPr>
        <p:grpSpPr>
          <a:xfrm>
            <a:off x="-899353" y="-810825"/>
            <a:ext cx="10639092" cy="5872078"/>
            <a:chOff x="-899353" y="-810825"/>
            <a:chExt cx="10639092" cy="5872078"/>
          </a:xfrm>
        </p:grpSpPr>
        <p:pic>
          <p:nvPicPr>
            <p:cNvPr id="76" name="Google Shape;76;p11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10800000" flipH="1">
              <a:off x="6065086" y="-810825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10800000">
              <a:off x="-899353" y="895826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1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10800000" flipH="1">
              <a:off x="8269712" y="2987303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" name="Google Shape;7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66338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1"/>
          </p:nvPr>
        </p:nvSpPr>
        <p:spPr>
          <a:xfrm>
            <a:off x="1284000" y="3063763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8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>
            <a:spLocks noGrp="1"/>
          </p:cNvSpPr>
          <p:nvPr>
            <p:ph type="ctrTitle"/>
          </p:nvPr>
        </p:nvSpPr>
        <p:spPr>
          <a:xfrm>
            <a:off x="1157911" y="843517"/>
            <a:ext cx="6828103" cy="23444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Atelier logiciel : simulation d’un système de transmission</a:t>
            </a:r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subTitle" idx="1"/>
          </p:nvPr>
        </p:nvSpPr>
        <p:spPr>
          <a:xfrm>
            <a:off x="1157911" y="3343914"/>
            <a:ext cx="6073411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Soutenance</a:t>
            </a:r>
            <a:r>
              <a:rPr lang="en" dirty="0"/>
              <a:t> de fin de projet – 16/10/2024</a:t>
            </a:r>
            <a:endParaRPr dirty="0"/>
          </a:p>
        </p:txBody>
      </p:sp>
      <p:pic>
        <p:nvPicPr>
          <p:cNvPr id="231" name="Google Shape;231;p2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5400000">
            <a:off x="715812" y="3849285"/>
            <a:ext cx="1470026" cy="207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109598" y="535000"/>
            <a:ext cx="1561575" cy="155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3BF1A2F-62C7-CEBF-F820-1AE987EA8C2E}"/>
              </a:ext>
            </a:extLst>
          </p:cNvPr>
          <p:cNvSpPr txBox="1"/>
          <p:nvPr/>
        </p:nvSpPr>
        <p:spPr>
          <a:xfrm>
            <a:off x="2419815" y="2327258"/>
            <a:ext cx="48396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>
                <a:effectLst/>
              </a:rPr>
              <a:t> 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CF76F53-60EF-BCEA-B78F-BBA6A0B3DE9E}"/>
              </a:ext>
            </a:extLst>
          </p:cNvPr>
          <p:cNvSpPr txBox="1"/>
          <p:nvPr/>
        </p:nvSpPr>
        <p:spPr>
          <a:xfrm>
            <a:off x="8890385" y="4835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43AD29BF-9AA8-97BD-C93E-630A2254A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>
            <a:extLst>
              <a:ext uri="{FF2B5EF4-FFF2-40B4-BE49-F238E27FC236}">
                <a16:creationId xmlns:a16="http://schemas.microsoft.com/office/drawing/2014/main" id="{7C09B0E1-4735-95FE-4F33-DD3E9427C4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991" y="325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Architecture du système de transmission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AFCAA0E-CDC9-B9DA-6DC1-32D508A5994D}"/>
              </a:ext>
            </a:extLst>
          </p:cNvPr>
          <p:cNvSpPr/>
          <p:nvPr/>
        </p:nvSpPr>
        <p:spPr>
          <a:xfrm>
            <a:off x="1203007" y="1310699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Source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DDBCB5D-2CA7-AE63-9890-9D9F18359CA9}"/>
              </a:ext>
            </a:extLst>
          </p:cNvPr>
          <p:cNvSpPr/>
          <p:nvPr/>
        </p:nvSpPr>
        <p:spPr>
          <a:xfrm>
            <a:off x="3748439" y="1310699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Codeur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0669409-99A8-9481-75E8-3FF7C8C38953}"/>
              </a:ext>
            </a:extLst>
          </p:cNvPr>
          <p:cNvSpPr/>
          <p:nvPr/>
        </p:nvSpPr>
        <p:spPr>
          <a:xfrm>
            <a:off x="6263686" y="1310696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Émetteur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0050F34-F5E1-8D9F-A716-AEE292FD6823}"/>
              </a:ext>
            </a:extLst>
          </p:cNvPr>
          <p:cNvSpPr/>
          <p:nvPr/>
        </p:nvSpPr>
        <p:spPr>
          <a:xfrm>
            <a:off x="3746090" y="2571750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Transmetteur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4CB211B-74CE-ACF9-D31E-C95B60800BC0}"/>
              </a:ext>
            </a:extLst>
          </p:cNvPr>
          <p:cNvSpPr/>
          <p:nvPr/>
        </p:nvSpPr>
        <p:spPr>
          <a:xfrm>
            <a:off x="6268385" y="3832797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Destination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3DB6D55-A246-45A6-340C-5D813DC82E8C}"/>
              </a:ext>
            </a:extLst>
          </p:cNvPr>
          <p:cNvSpPr/>
          <p:nvPr/>
        </p:nvSpPr>
        <p:spPr>
          <a:xfrm>
            <a:off x="3742292" y="3832796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Décodeur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2EC9BE4-C600-B930-E923-E82A13D0A7FC}"/>
              </a:ext>
            </a:extLst>
          </p:cNvPr>
          <p:cNvSpPr/>
          <p:nvPr/>
        </p:nvSpPr>
        <p:spPr>
          <a:xfrm>
            <a:off x="1223795" y="3832799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Récepteur</a:t>
            </a:r>
          </a:p>
        </p:txBody>
      </p:sp>
      <p:cxnSp>
        <p:nvCxnSpPr>
          <p:cNvPr id="29" name="Connecteur en angle 28">
            <a:extLst>
              <a:ext uri="{FF2B5EF4-FFF2-40B4-BE49-F238E27FC236}">
                <a16:creationId xmlns:a16="http://schemas.microsoft.com/office/drawing/2014/main" id="{161858D5-FA55-2AFF-797C-F992F222858F}"/>
              </a:ext>
            </a:extLst>
          </p:cNvPr>
          <p:cNvCxnSpPr>
            <a:cxnSpLocks/>
            <a:stCxn id="6" idx="3"/>
            <a:endCxn id="7" idx="3"/>
          </p:cNvCxnSpPr>
          <p:nvPr/>
        </p:nvCxnSpPr>
        <p:spPr>
          <a:xfrm flipH="1">
            <a:off x="5397909" y="1647130"/>
            <a:ext cx="2517596" cy="1261054"/>
          </a:xfrm>
          <a:prstGeom prst="bentConnector3">
            <a:avLst>
              <a:gd name="adj1" fmla="val -9080"/>
            </a:avLst>
          </a:prstGeom>
          <a:ln w="317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9">
            <a:extLst>
              <a:ext uri="{FF2B5EF4-FFF2-40B4-BE49-F238E27FC236}">
                <a16:creationId xmlns:a16="http://schemas.microsoft.com/office/drawing/2014/main" id="{0F56FAA1-68F6-3F94-5747-6706792E773B}"/>
              </a:ext>
            </a:extLst>
          </p:cNvPr>
          <p:cNvCxnSpPr>
            <a:cxnSpLocks/>
            <a:stCxn id="7" idx="1"/>
            <a:endCxn id="10" idx="1"/>
          </p:cNvCxnSpPr>
          <p:nvPr/>
        </p:nvCxnSpPr>
        <p:spPr>
          <a:xfrm rot="10800000" flipV="1">
            <a:off x="1223796" y="2908183"/>
            <a:ext cx="2522295" cy="1261049"/>
          </a:xfrm>
          <a:prstGeom prst="bentConnector3">
            <a:avLst>
              <a:gd name="adj1" fmla="val 109063"/>
            </a:avLst>
          </a:prstGeom>
          <a:ln w="317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4E9E202-7C4C-0A08-C71E-FB264C789CBD}"/>
              </a:ext>
            </a:extLst>
          </p:cNvPr>
          <p:cNvGrpSpPr/>
          <p:nvPr/>
        </p:nvGrpSpPr>
        <p:grpSpPr>
          <a:xfrm>
            <a:off x="1201832" y="1310700"/>
            <a:ext cx="6718372" cy="3194966"/>
            <a:chOff x="1201832" y="1310699"/>
            <a:chExt cx="6718372" cy="3194966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D74496C8-19EA-0597-7522-DD08DE3CAB98}"/>
                </a:ext>
              </a:extLst>
            </p:cNvPr>
            <p:cNvSpPr/>
            <p:nvPr/>
          </p:nvSpPr>
          <p:spPr>
            <a:xfrm>
              <a:off x="1201832" y="1310699"/>
              <a:ext cx="1651819" cy="672867"/>
            </a:xfrm>
            <a:prstGeom prst="round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>
                <a:solidFill>
                  <a:schemeClr val="tx1"/>
                </a:solidFill>
                <a:latin typeface="DM Sans" pitchFamily="2" charset="77"/>
              </a:endParaRP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EF45F1C-B636-941C-4BBF-08F3502CFAAC}"/>
                </a:ext>
              </a:extLst>
            </p:cNvPr>
            <p:cNvSpPr/>
            <p:nvPr/>
          </p:nvSpPr>
          <p:spPr>
            <a:xfrm>
              <a:off x="6268385" y="3832798"/>
              <a:ext cx="1651819" cy="672867"/>
            </a:xfrm>
            <a:prstGeom prst="round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>
                <a:solidFill>
                  <a:schemeClr val="tx1"/>
                </a:solidFill>
                <a:latin typeface="DM Sans" pitchFamily="2" charset="77"/>
              </a:endParaRPr>
            </a:p>
          </p:txBody>
        </p:sp>
      </p:grp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31417CE-61A9-6F91-2095-C1987E35B58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854826" y="1647133"/>
            <a:ext cx="893613" cy="0"/>
          </a:xfrm>
          <a:prstGeom prst="straightConnector1">
            <a:avLst/>
          </a:prstGeom>
          <a:ln w="31750" cap="rnd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F4BF27C-DBB1-5E6F-E274-CA5229CBBA50}"/>
              </a:ext>
            </a:extLst>
          </p:cNvPr>
          <p:cNvSpPr/>
          <p:nvPr/>
        </p:nvSpPr>
        <p:spPr>
          <a:xfrm>
            <a:off x="3746090" y="1310699"/>
            <a:ext cx="1651819" cy="672867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>
              <a:solidFill>
                <a:schemeClr val="tx1"/>
              </a:solidFill>
              <a:latin typeface="DM Sans" pitchFamily="2" charset="77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35D1A6B-33A8-1A33-4CC8-496B8F40A0A3}"/>
              </a:ext>
            </a:extLst>
          </p:cNvPr>
          <p:cNvSpPr/>
          <p:nvPr/>
        </p:nvSpPr>
        <p:spPr>
          <a:xfrm>
            <a:off x="3742292" y="3832798"/>
            <a:ext cx="1651819" cy="672867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>
              <a:solidFill>
                <a:schemeClr val="tx1"/>
              </a:solidFill>
              <a:latin typeface="DM Sans" pitchFamily="2" charset="77"/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F9FBF9B-1AD0-8BF5-AB08-F462E603F47F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5397909" y="1647130"/>
            <a:ext cx="865777" cy="3"/>
          </a:xfrm>
          <a:prstGeom prst="straightConnector1">
            <a:avLst/>
          </a:prstGeom>
          <a:ln w="31750" cap="rnd">
            <a:gradFill flip="none" rotWithShape="1">
              <a:gsLst>
                <a:gs pos="0">
                  <a:srgbClr val="00B050"/>
                </a:gs>
                <a:gs pos="100000">
                  <a:schemeClr val="tx1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804DAC9D-99EC-844A-578C-C55302CB2CF3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2875614" y="4169230"/>
            <a:ext cx="866678" cy="3"/>
          </a:xfrm>
          <a:prstGeom prst="straightConnector1">
            <a:avLst/>
          </a:prstGeom>
          <a:ln w="31750" cap="rnd">
            <a:gradFill flip="none" rotWithShape="1">
              <a:gsLst>
                <a:gs pos="0">
                  <a:srgbClr val="00B050"/>
                </a:gs>
                <a:gs pos="100000">
                  <a:schemeClr val="tx1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087A2FBD-4B3C-7F89-1CC9-38F48DFA416B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 flipV="1">
            <a:off x="5394111" y="4169230"/>
            <a:ext cx="874274" cy="1"/>
          </a:xfrm>
          <a:prstGeom prst="straightConnector1">
            <a:avLst/>
          </a:prstGeom>
          <a:ln w="31750" cap="rnd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043E66CD-1450-EEA1-EA09-DD4F2AE8E6A9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2875614" y="4169230"/>
            <a:ext cx="866678" cy="3"/>
          </a:xfrm>
          <a:prstGeom prst="straightConnector1">
            <a:avLst/>
          </a:prstGeom>
          <a:ln w="31750" cap="rnd">
            <a:gradFill flip="none" rotWithShape="1">
              <a:gsLst>
                <a:gs pos="0">
                  <a:srgbClr val="00B05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189E88C7-A7F4-58C4-E854-F6A6AF224955}"/>
              </a:ext>
            </a:extLst>
          </p:cNvPr>
          <p:cNvSpPr/>
          <p:nvPr/>
        </p:nvSpPr>
        <p:spPr>
          <a:xfrm>
            <a:off x="1221914" y="3832795"/>
            <a:ext cx="1651819" cy="67286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>
              <a:solidFill>
                <a:schemeClr val="tx1"/>
              </a:solidFill>
              <a:latin typeface="DM Sans" pitchFamily="2" charset="77"/>
            </a:endParaRPr>
          </a:p>
        </p:txBody>
      </p:sp>
      <p:cxnSp>
        <p:nvCxnSpPr>
          <p:cNvPr id="52" name="Connecteur en angle 51">
            <a:extLst>
              <a:ext uri="{FF2B5EF4-FFF2-40B4-BE49-F238E27FC236}">
                <a16:creationId xmlns:a16="http://schemas.microsoft.com/office/drawing/2014/main" id="{1B821763-C5CB-6F12-9F4B-EBCF37468933}"/>
              </a:ext>
            </a:extLst>
          </p:cNvPr>
          <p:cNvCxnSpPr>
            <a:cxnSpLocks/>
            <a:stCxn id="7" idx="1"/>
            <a:endCxn id="10" idx="1"/>
          </p:cNvCxnSpPr>
          <p:nvPr/>
        </p:nvCxnSpPr>
        <p:spPr>
          <a:xfrm rot="10800000" flipV="1">
            <a:off x="1223796" y="2908183"/>
            <a:ext cx="2522295" cy="1261049"/>
          </a:xfrm>
          <a:prstGeom prst="bentConnector3">
            <a:avLst>
              <a:gd name="adj1" fmla="val 109063"/>
            </a:avLst>
          </a:prstGeom>
          <a:ln w="31750">
            <a:gradFill flip="none" rotWithShape="1">
              <a:gsLst>
                <a:gs pos="0">
                  <a:schemeClr val="tx1"/>
                </a:gs>
                <a:gs pos="99000">
                  <a:srgbClr val="FF0000"/>
                </a:gs>
              </a:gsLst>
              <a:lin ang="27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152A2F04-F4EF-4BC0-207C-90CB3305E6C0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5397909" y="1647130"/>
            <a:ext cx="865777" cy="3"/>
          </a:xfrm>
          <a:prstGeom prst="straightConnector1">
            <a:avLst/>
          </a:prstGeom>
          <a:ln w="31750" cap="rnd">
            <a:gradFill flip="none" rotWithShape="1">
              <a:gsLst>
                <a:gs pos="0">
                  <a:srgbClr val="00B05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69B4CFA9-AC6E-B59F-9450-FF4F4679E637}"/>
              </a:ext>
            </a:extLst>
          </p:cNvPr>
          <p:cNvSpPr/>
          <p:nvPr/>
        </p:nvSpPr>
        <p:spPr>
          <a:xfrm>
            <a:off x="6266035" y="1310696"/>
            <a:ext cx="1651819" cy="67286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>
              <a:solidFill>
                <a:schemeClr val="tx1"/>
              </a:solidFill>
              <a:latin typeface="DM Sans" pitchFamily="2" charset="77"/>
            </a:endParaRPr>
          </a:p>
        </p:txBody>
      </p:sp>
      <p:cxnSp>
        <p:nvCxnSpPr>
          <p:cNvPr id="59" name="Connecteur en angle 58">
            <a:extLst>
              <a:ext uri="{FF2B5EF4-FFF2-40B4-BE49-F238E27FC236}">
                <a16:creationId xmlns:a16="http://schemas.microsoft.com/office/drawing/2014/main" id="{AE2242F1-6814-A57D-6BAD-3395D2DBE898}"/>
              </a:ext>
            </a:extLst>
          </p:cNvPr>
          <p:cNvCxnSpPr>
            <a:cxnSpLocks/>
            <a:stCxn id="6" idx="3"/>
            <a:endCxn id="7" idx="3"/>
          </p:cNvCxnSpPr>
          <p:nvPr/>
        </p:nvCxnSpPr>
        <p:spPr>
          <a:xfrm flipH="1">
            <a:off x="5397909" y="1647130"/>
            <a:ext cx="2517596" cy="1261054"/>
          </a:xfrm>
          <a:prstGeom prst="bentConnector3">
            <a:avLst>
              <a:gd name="adj1" fmla="val -9080"/>
            </a:avLst>
          </a:prstGeom>
          <a:ln w="31750">
            <a:gradFill flip="none" rotWithShape="1">
              <a:gsLst>
                <a:gs pos="0">
                  <a:schemeClr val="tx1"/>
                </a:gs>
                <a:gs pos="100000">
                  <a:srgbClr val="FF0000"/>
                </a:gs>
              </a:gsLst>
              <a:lin ang="162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ZoneTexte 270">
            <a:extLst>
              <a:ext uri="{FF2B5EF4-FFF2-40B4-BE49-F238E27FC236}">
                <a16:creationId xmlns:a16="http://schemas.microsoft.com/office/drawing/2014/main" id="{24855C10-1DCE-4A0A-62E0-9E2246BD778E}"/>
              </a:ext>
            </a:extLst>
          </p:cNvPr>
          <p:cNvSpPr txBox="1"/>
          <p:nvPr/>
        </p:nvSpPr>
        <p:spPr>
          <a:xfrm>
            <a:off x="8781528" y="4835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6191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03DD4FB-51BF-4F4E-AC57-D7E3B3E09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>
            <a:extLst>
              <a:ext uri="{FF2B5EF4-FFF2-40B4-BE49-F238E27FC236}">
                <a16:creationId xmlns:a16="http://schemas.microsoft.com/office/drawing/2014/main" id="{9D9E4AAC-07B5-D025-3E8F-AC8F71592E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991" y="325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Architecture du système de transmission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6EB6654A-0C77-CB17-1C48-0C346051EBB7}"/>
              </a:ext>
            </a:extLst>
          </p:cNvPr>
          <p:cNvGrpSpPr/>
          <p:nvPr/>
        </p:nvGrpSpPr>
        <p:grpSpPr>
          <a:xfrm>
            <a:off x="1221914" y="3832795"/>
            <a:ext cx="1653700" cy="672871"/>
            <a:chOff x="1221914" y="3832795"/>
            <a:chExt cx="1653700" cy="672871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6E2EF9BF-85DE-3986-B10E-99EE8C049CEA}"/>
                </a:ext>
              </a:extLst>
            </p:cNvPr>
            <p:cNvSpPr/>
            <p:nvPr/>
          </p:nvSpPr>
          <p:spPr>
            <a:xfrm>
              <a:off x="1223795" y="3832799"/>
              <a:ext cx="1651819" cy="672867"/>
            </a:xfrm>
            <a:prstGeom prst="roundRect">
              <a:avLst/>
            </a:prstGeom>
            <a:gradFill>
              <a:gsLst>
                <a:gs pos="1000">
                  <a:srgbClr val="25282E"/>
                </a:gs>
                <a:gs pos="100000">
                  <a:schemeClr val="bg2"/>
                </a:gs>
              </a:gsLst>
              <a:lin ang="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500">
                  <a:solidFill>
                    <a:schemeClr val="tx1"/>
                  </a:solidFill>
                  <a:latin typeface="DM Sans" pitchFamily="2" charset="77"/>
                </a:rPr>
                <a:t>Récepteur</a:t>
              </a:r>
            </a:p>
          </p:txBody>
        </p: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314D70CC-2EDC-D3A1-8BEE-AB44765571E1}"/>
                </a:ext>
              </a:extLst>
            </p:cNvPr>
            <p:cNvSpPr/>
            <p:nvPr/>
          </p:nvSpPr>
          <p:spPr>
            <a:xfrm>
              <a:off x="1221914" y="3832795"/>
              <a:ext cx="1651819" cy="672867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>
                <a:solidFill>
                  <a:schemeClr val="tx1"/>
                </a:solidFill>
                <a:latin typeface="DM Sans" pitchFamily="2" charset="77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832433F-8960-4922-E5CA-556B522F935E}"/>
              </a:ext>
            </a:extLst>
          </p:cNvPr>
          <p:cNvGrpSpPr/>
          <p:nvPr/>
        </p:nvGrpSpPr>
        <p:grpSpPr>
          <a:xfrm>
            <a:off x="6263686" y="1310696"/>
            <a:ext cx="1654168" cy="672867"/>
            <a:chOff x="6263686" y="1310696"/>
            <a:chExt cx="1654168" cy="672867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6442B95D-2B64-7EAC-5F48-FB65607E1E91}"/>
                </a:ext>
              </a:extLst>
            </p:cNvPr>
            <p:cNvSpPr/>
            <p:nvPr/>
          </p:nvSpPr>
          <p:spPr>
            <a:xfrm>
              <a:off x="6263686" y="1310696"/>
              <a:ext cx="1651819" cy="672867"/>
            </a:xfrm>
            <a:prstGeom prst="roundRect">
              <a:avLst/>
            </a:prstGeom>
            <a:gradFill>
              <a:gsLst>
                <a:gs pos="1000">
                  <a:srgbClr val="25282E"/>
                </a:gs>
                <a:gs pos="100000">
                  <a:schemeClr val="bg2"/>
                </a:gs>
              </a:gsLst>
              <a:lin ang="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500">
                  <a:solidFill>
                    <a:schemeClr val="tx1"/>
                  </a:solidFill>
                  <a:latin typeface="DM Sans" pitchFamily="2" charset="77"/>
                </a:rPr>
                <a:t>Émetteur</a:t>
              </a:r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A41AC4E6-ADD2-DC12-FAEF-1AA18CC1B807}"/>
                </a:ext>
              </a:extLst>
            </p:cNvPr>
            <p:cNvSpPr/>
            <p:nvPr/>
          </p:nvSpPr>
          <p:spPr>
            <a:xfrm>
              <a:off x="6266035" y="1310696"/>
              <a:ext cx="1651819" cy="672867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>
                <a:solidFill>
                  <a:schemeClr val="tx1"/>
                </a:solidFill>
                <a:latin typeface="DM Sans" pitchFamily="2" charset="77"/>
              </a:endParaRPr>
            </a:p>
          </p:txBody>
        </p:sp>
      </p:grpSp>
      <p:sp>
        <p:nvSpPr>
          <p:cNvPr id="271" name="ZoneTexte 270">
            <a:extLst>
              <a:ext uri="{FF2B5EF4-FFF2-40B4-BE49-F238E27FC236}">
                <a16:creationId xmlns:a16="http://schemas.microsoft.com/office/drawing/2014/main" id="{0DB2A080-FF6F-263D-7E7C-AF1161BF2DF5}"/>
              </a:ext>
            </a:extLst>
          </p:cNvPr>
          <p:cNvSpPr txBox="1"/>
          <p:nvPr/>
        </p:nvSpPr>
        <p:spPr>
          <a:xfrm>
            <a:off x="8781528" y="4835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" name="Google Shape;272;p33">
            <a:extLst>
              <a:ext uri="{FF2B5EF4-FFF2-40B4-BE49-F238E27FC236}">
                <a16:creationId xmlns:a16="http://schemas.microsoft.com/office/drawing/2014/main" id="{8767F108-2267-5AD8-3F2E-EB6EDFC467B5}"/>
              </a:ext>
            </a:extLst>
          </p:cNvPr>
          <p:cNvSpPr txBox="1">
            <a:spLocks/>
          </p:cNvSpPr>
          <p:nvPr/>
        </p:nvSpPr>
        <p:spPr>
          <a:xfrm>
            <a:off x="527277" y="1855498"/>
            <a:ext cx="3769714" cy="17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sz="1600" b="1"/>
              <a:t>L’émetteur :</a:t>
            </a:r>
          </a:p>
          <a:p>
            <a:pPr>
              <a:spcBef>
                <a:spcPts val="1000"/>
              </a:spcBef>
            </a:pPr>
            <a:r>
              <a:rPr lang="fr-FR"/>
              <a:t>Reçoit un signal binaire</a:t>
            </a:r>
          </a:p>
          <a:p>
            <a:pPr>
              <a:spcBef>
                <a:spcPts val="1000"/>
              </a:spcBef>
            </a:pPr>
            <a:r>
              <a:rPr lang="fr-FR"/>
              <a:t>Effectue une conversion binaire à symbole</a:t>
            </a:r>
          </a:p>
          <a:p>
            <a:pPr>
              <a:spcBef>
                <a:spcPts val="1000"/>
              </a:spcBef>
            </a:pPr>
            <a:r>
              <a:rPr lang="fr-FR"/>
              <a:t>Applique un filtre de mise en forme</a:t>
            </a:r>
          </a:p>
          <a:p>
            <a:pPr>
              <a:spcBef>
                <a:spcPts val="1000"/>
              </a:spcBef>
            </a:pPr>
            <a:r>
              <a:rPr lang="fr-FR"/>
              <a:t>Émet un signal analogique</a:t>
            </a:r>
          </a:p>
        </p:txBody>
      </p:sp>
      <p:sp>
        <p:nvSpPr>
          <p:cNvPr id="12" name="Google Shape;272;p33">
            <a:extLst>
              <a:ext uri="{FF2B5EF4-FFF2-40B4-BE49-F238E27FC236}">
                <a16:creationId xmlns:a16="http://schemas.microsoft.com/office/drawing/2014/main" id="{00E6D547-0808-4563-B071-A60525EA33F6}"/>
              </a:ext>
            </a:extLst>
          </p:cNvPr>
          <p:cNvSpPr txBox="1">
            <a:spLocks/>
          </p:cNvSpPr>
          <p:nvPr/>
        </p:nvSpPr>
        <p:spPr>
          <a:xfrm>
            <a:off x="4572000" y="1855498"/>
            <a:ext cx="4720397" cy="184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buFont typeface="Nunito Light"/>
              <a:buNone/>
            </a:pPr>
            <a:r>
              <a:rPr lang="fr-FR" sz="1600" b="1"/>
              <a:t>Le récepteur :</a:t>
            </a:r>
          </a:p>
          <a:p>
            <a:pPr algn="just">
              <a:spcBef>
                <a:spcPts val="1000"/>
              </a:spcBef>
            </a:pPr>
            <a:r>
              <a:rPr lang="fr-FR"/>
              <a:t>Reçoit un signal analogique</a:t>
            </a:r>
          </a:p>
          <a:p>
            <a:pPr algn="just">
              <a:spcBef>
                <a:spcPts val="1000"/>
              </a:spcBef>
            </a:pPr>
            <a:r>
              <a:rPr lang="fr-FR"/>
              <a:t>Analyse le signal symbole par symbole</a:t>
            </a:r>
          </a:p>
          <a:p>
            <a:pPr algn="just">
              <a:spcBef>
                <a:spcPts val="1000"/>
              </a:spcBef>
            </a:pPr>
            <a:r>
              <a:rPr lang="fr-FR"/>
              <a:t>Calcule la valeur moyenne du symbole</a:t>
            </a:r>
          </a:p>
          <a:p>
            <a:pPr algn="just">
              <a:spcBef>
                <a:spcPts val="1000"/>
              </a:spcBef>
            </a:pPr>
            <a:r>
              <a:rPr lang="fr-FR"/>
              <a:t>Émet un signal binaire</a:t>
            </a:r>
          </a:p>
        </p:txBody>
      </p:sp>
      <p:sp>
        <p:nvSpPr>
          <p:cNvPr id="14" name="Google Shape;272;p33">
            <a:extLst>
              <a:ext uri="{FF2B5EF4-FFF2-40B4-BE49-F238E27FC236}">
                <a16:creationId xmlns:a16="http://schemas.microsoft.com/office/drawing/2014/main" id="{09A4C204-560C-F444-2622-EBC20CDF960E}"/>
              </a:ext>
            </a:extLst>
          </p:cNvPr>
          <p:cNvSpPr txBox="1">
            <a:spLocks/>
          </p:cNvSpPr>
          <p:nvPr/>
        </p:nvSpPr>
        <p:spPr>
          <a:xfrm>
            <a:off x="527277" y="3557833"/>
            <a:ext cx="6037575" cy="17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sz="1600" b="1" dirty="0"/>
              <a:t>Paramètres associés :</a:t>
            </a:r>
          </a:p>
          <a:p>
            <a:pPr>
              <a:spcBef>
                <a:spcPts val="1000"/>
              </a:spcBef>
            </a:pPr>
            <a:r>
              <a:rPr lang="fr-FR" b="1" dirty="0"/>
              <a:t>-</a:t>
            </a:r>
            <a:r>
              <a:rPr lang="fr-FR" b="1" dirty="0" err="1"/>
              <a:t>form</a:t>
            </a:r>
            <a:r>
              <a:rPr lang="fr-FR" b="1" dirty="0"/>
              <a:t> </a:t>
            </a:r>
            <a:r>
              <a:rPr lang="fr-FR" dirty="0"/>
              <a:t>: Précise la forme d’onde du signal analogique (NRZ, NRZT ou RZ)</a:t>
            </a:r>
          </a:p>
          <a:p>
            <a:pPr>
              <a:spcBef>
                <a:spcPts val="1000"/>
              </a:spcBef>
            </a:pPr>
            <a:r>
              <a:rPr lang="fr-FR" b="1" dirty="0"/>
              <a:t>-</a:t>
            </a:r>
            <a:r>
              <a:rPr lang="fr-FR" b="1" dirty="0" err="1"/>
              <a:t>ampl</a:t>
            </a:r>
            <a:r>
              <a:rPr lang="fr-FR" b="1" dirty="0"/>
              <a:t> </a:t>
            </a:r>
            <a:r>
              <a:rPr lang="fr-FR" dirty="0"/>
              <a:t>: Précise l’amplitude min et max du signal</a:t>
            </a:r>
          </a:p>
          <a:p>
            <a:pPr>
              <a:spcBef>
                <a:spcPts val="1000"/>
              </a:spcBef>
            </a:pPr>
            <a:r>
              <a:rPr lang="fr-FR" b="1" dirty="0"/>
              <a:t>-</a:t>
            </a:r>
            <a:r>
              <a:rPr lang="fr-FR" b="1" dirty="0" err="1"/>
              <a:t>nbEch</a:t>
            </a:r>
            <a:r>
              <a:rPr lang="fr-FR" b="1" dirty="0"/>
              <a:t> </a:t>
            </a:r>
            <a:r>
              <a:rPr lang="fr-FR" dirty="0"/>
              <a:t>: Précise le nombre d’échantillons par bit</a:t>
            </a:r>
            <a:endParaRPr lang="en-US" dirty="0"/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1026FBC8-0229-F930-815B-52763D17A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5173" y="3443509"/>
            <a:ext cx="2551233" cy="17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3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7284E-6 L -0.62083 -0.039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42" y="-19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00155 L 0.375 -0.5246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98" y="-2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3472C43F-AA74-3B7D-8D6C-B95D1994C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>
            <a:extLst>
              <a:ext uri="{FF2B5EF4-FFF2-40B4-BE49-F238E27FC236}">
                <a16:creationId xmlns:a16="http://schemas.microsoft.com/office/drawing/2014/main" id="{823BBC92-6AB7-DFB1-6A5B-79BA0A329B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991" y="325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Architecture du système de transmission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98D6B56-831E-1246-BBDF-65F67360C92E}"/>
              </a:ext>
            </a:extLst>
          </p:cNvPr>
          <p:cNvSpPr/>
          <p:nvPr/>
        </p:nvSpPr>
        <p:spPr>
          <a:xfrm>
            <a:off x="1203007" y="1310699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Source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420C92A-4A78-39F8-07A9-6BC7268E01E7}"/>
              </a:ext>
            </a:extLst>
          </p:cNvPr>
          <p:cNvSpPr/>
          <p:nvPr/>
        </p:nvSpPr>
        <p:spPr>
          <a:xfrm>
            <a:off x="3748439" y="1310699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Codeur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2CFBB5C-1A52-5D0B-E039-F551F9AF5F8F}"/>
              </a:ext>
            </a:extLst>
          </p:cNvPr>
          <p:cNvSpPr/>
          <p:nvPr/>
        </p:nvSpPr>
        <p:spPr>
          <a:xfrm>
            <a:off x="6263686" y="1310696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Émetteur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1043091-051D-0643-D1CB-E564E17031AB}"/>
              </a:ext>
            </a:extLst>
          </p:cNvPr>
          <p:cNvSpPr/>
          <p:nvPr/>
        </p:nvSpPr>
        <p:spPr>
          <a:xfrm>
            <a:off x="3746090" y="2571750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Transmetteur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11420BC-3B1B-C35D-7EEA-6C4B4C2ACDA9}"/>
              </a:ext>
            </a:extLst>
          </p:cNvPr>
          <p:cNvSpPr/>
          <p:nvPr/>
        </p:nvSpPr>
        <p:spPr>
          <a:xfrm>
            <a:off x="6268385" y="3832797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Destination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D69EA35-F87B-700D-1D92-A422936DFA40}"/>
              </a:ext>
            </a:extLst>
          </p:cNvPr>
          <p:cNvSpPr/>
          <p:nvPr/>
        </p:nvSpPr>
        <p:spPr>
          <a:xfrm>
            <a:off x="3742292" y="3832796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Décodeur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28FC2CF-B47C-9650-F1A3-E7D9DA3FA8F9}"/>
              </a:ext>
            </a:extLst>
          </p:cNvPr>
          <p:cNvSpPr/>
          <p:nvPr/>
        </p:nvSpPr>
        <p:spPr>
          <a:xfrm>
            <a:off x="1223795" y="3832799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Récepteur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575CB9D-2F12-3AB5-8065-18936AD18320}"/>
              </a:ext>
            </a:extLst>
          </p:cNvPr>
          <p:cNvGrpSpPr/>
          <p:nvPr/>
        </p:nvGrpSpPr>
        <p:grpSpPr>
          <a:xfrm>
            <a:off x="1201832" y="1310700"/>
            <a:ext cx="6718372" cy="3194966"/>
            <a:chOff x="1201832" y="1310699"/>
            <a:chExt cx="6718372" cy="3194966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C73C51DE-4F94-6729-4A91-45CB4DE480A5}"/>
                </a:ext>
              </a:extLst>
            </p:cNvPr>
            <p:cNvSpPr/>
            <p:nvPr/>
          </p:nvSpPr>
          <p:spPr>
            <a:xfrm>
              <a:off x="1201832" y="1310699"/>
              <a:ext cx="1651819" cy="672867"/>
            </a:xfrm>
            <a:prstGeom prst="round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>
                <a:solidFill>
                  <a:schemeClr val="tx1"/>
                </a:solidFill>
                <a:latin typeface="DM Sans" pitchFamily="2" charset="77"/>
              </a:endParaRP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36A504B-E5A7-3C02-9300-18799975F140}"/>
                </a:ext>
              </a:extLst>
            </p:cNvPr>
            <p:cNvSpPr/>
            <p:nvPr/>
          </p:nvSpPr>
          <p:spPr>
            <a:xfrm>
              <a:off x="6268385" y="3832798"/>
              <a:ext cx="1651819" cy="672867"/>
            </a:xfrm>
            <a:prstGeom prst="round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>
                <a:solidFill>
                  <a:schemeClr val="tx1"/>
                </a:solidFill>
                <a:latin typeface="DM Sans" pitchFamily="2" charset="77"/>
              </a:endParaRPr>
            </a:p>
          </p:txBody>
        </p:sp>
      </p:grp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C51D9255-B955-0147-7799-744D806B303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854826" y="1647133"/>
            <a:ext cx="893613" cy="0"/>
          </a:xfrm>
          <a:prstGeom prst="straightConnector1">
            <a:avLst/>
          </a:prstGeom>
          <a:ln w="31750" cap="rnd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C8E92AF-0AEF-8815-FD8F-5B503B0C27B0}"/>
              </a:ext>
            </a:extLst>
          </p:cNvPr>
          <p:cNvSpPr/>
          <p:nvPr/>
        </p:nvSpPr>
        <p:spPr>
          <a:xfrm>
            <a:off x="3746090" y="1310699"/>
            <a:ext cx="1651819" cy="672867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>
              <a:solidFill>
                <a:schemeClr val="tx1"/>
              </a:solidFill>
              <a:latin typeface="DM Sans" pitchFamily="2" charset="77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3F90507-42E6-4096-57DD-13700F91263F}"/>
              </a:ext>
            </a:extLst>
          </p:cNvPr>
          <p:cNvSpPr/>
          <p:nvPr/>
        </p:nvSpPr>
        <p:spPr>
          <a:xfrm>
            <a:off x="3742292" y="3832798"/>
            <a:ext cx="1651819" cy="672867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>
              <a:solidFill>
                <a:schemeClr val="tx1"/>
              </a:solidFill>
              <a:latin typeface="DM Sans" pitchFamily="2" charset="77"/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A558DD9-6C66-EB2E-25E1-078956568341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5397909" y="1647130"/>
            <a:ext cx="865777" cy="3"/>
          </a:xfrm>
          <a:prstGeom prst="straightConnector1">
            <a:avLst/>
          </a:prstGeom>
          <a:ln w="31750" cap="rnd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0FE9FC5-2100-A023-4C3C-7B17B4247C0D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2875614" y="4169230"/>
            <a:ext cx="866678" cy="3"/>
          </a:xfrm>
          <a:prstGeom prst="straightConnector1">
            <a:avLst/>
          </a:prstGeom>
          <a:ln w="31750" cap="rnd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70DF1B93-A80C-35CF-C6E0-28C27816DCF4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 flipV="1">
            <a:off x="5394111" y="4169230"/>
            <a:ext cx="874274" cy="1"/>
          </a:xfrm>
          <a:prstGeom prst="straightConnector1">
            <a:avLst/>
          </a:prstGeom>
          <a:ln w="31750" cap="rnd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E12CAC81-309E-4A9D-FA7E-63C3564C873D}"/>
              </a:ext>
            </a:extLst>
          </p:cNvPr>
          <p:cNvSpPr/>
          <p:nvPr/>
        </p:nvSpPr>
        <p:spPr>
          <a:xfrm>
            <a:off x="1221914" y="3832795"/>
            <a:ext cx="1651819" cy="672867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>
              <a:solidFill>
                <a:schemeClr val="tx1"/>
              </a:solidFill>
              <a:latin typeface="DM Sans" pitchFamily="2" charset="77"/>
            </a:endParaRPr>
          </a:p>
        </p:txBody>
      </p:sp>
      <p:cxnSp>
        <p:nvCxnSpPr>
          <p:cNvPr id="52" name="Connecteur en angle 51">
            <a:extLst>
              <a:ext uri="{FF2B5EF4-FFF2-40B4-BE49-F238E27FC236}">
                <a16:creationId xmlns:a16="http://schemas.microsoft.com/office/drawing/2014/main" id="{2596D516-2952-0CD1-0C3C-EAC7D1E636A5}"/>
              </a:ext>
            </a:extLst>
          </p:cNvPr>
          <p:cNvCxnSpPr>
            <a:cxnSpLocks/>
            <a:stCxn id="7" idx="1"/>
            <a:endCxn id="10" idx="1"/>
          </p:cNvCxnSpPr>
          <p:nvPr/>
        </p:nvCxnSpPr>
        <p:spPr>
          <a:xfrm rot="10800000" flipV="1">
            <a:off x="1223796" y="2908183"/>
            <a:ext cx="2522295" cy="1261049"/>
          </a:xfrm>
          <a:prstGeom prst="bentConnector3">
            <a:avLst>
              <a:gd name="adj1" fmla="val 109063"/>
            </a:avLst>
          </a:prstGeom>
          <a:ln w="31750">
            <a:gradFill flip="none" rotWithShape="1">
              <a:gsLst>
                <a:gs pos="0">
                  <a:schemeClr val="tx1"/>
                </a:gs>
                <a:gs pos="99000">
                  <a:srgbClr val="00B050"/>
                </a:gs>
              </a:gsLst>
              <a:lin ang="27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B15A1322-A202-2371-7D82-7D28F6E92160}"/>
              </a:ext>
            </a:extLst>
          </p:cNvPr>
          <p:cNvSpPr/>
          <p:nvPr/>
        </p:nvSpPr>
        <p:spPr>
          <a:xfrm>
            <a:off x="6266035" y="1310696"/>
            <a:ext cx="1651819" cy="672867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>
              <a:solidFill>
                <a:schemeClr val="tx1"/>
              </a:solidFill>
              <a:latin typeface="DM Sans" pitchFamily="2" charset="77"/>
            </a:endParaRPr>
          </a:p>
        </p:txBody>
      </p:sp>
      <p:cxnSp>
        <p:nvCxnSpPr>
          <p:cNvPr id="59" name="Connecteur en angle 58">
            <a:extLst>
              <a:ext uri="{FF2B5EF4-FFF2-40B4-BE49-F238E27FC236}">
                <a16:creationId xmlns:a16="http://schemas.microsoft.com/office/drawing/2014/main" id="{39D1843F-6C62-9147-C9AE-DBE59C51CED0}"/>
              </a:ext>
            </a:extLst>
          </p:cNvPr>
          <p:cNvCxnSpPr>
            <a:cxnSpLocks/>
            <a:stCxn id="6" idx="3"/>
            <a:endCxn id="7" idx="3"/>
          </p:cNvCxnSpPr>
          <p:nvPr/>
        </p:nvCxnSpPr>
        <p:spPr>
          <a:xfrm flipH="1">
            <a:off x="5397909" y="1647130"/>
            <a:ext cx="2517596" cy="1261054"/>
          </a:xfrm>
          <a:prstGeom prst="bentConnector3">
            <a:avLst>
              <a:gd name="adj1" fmla="val -9080"/>
            </a:avLst>
          </a:prstGeom>
          <a:ln w="31750">
            <a:gradFill flip="none" rotWithShape="1">
              <a:gsLst>
                <a:gs pos="0">
                  <a:schemeClr val="tx1"/>
                </a:gs>
                <a:gs pos="100000">
                  <a:srgbClr val="00B050"/>
                </a:gs>
              </a:gsLst>
              <a:lin ang="162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35591277-F291-A995-807E-D8CDEB98E870}"/>
              </a:ext>
            </a:extLst>
          </p:cNvPr>
          <p:cNvCxnSpPr>
            <a:cxnSpLocks/>
            <a:stCxn id="6" idx="3"/>
            <a:endCxn id="7" idx="3"/>
          </p:cNvCxnSpPr>
          <p:nvPr/>
        </p:nvCxnSpPr>
        <p:spPr>
          <a:xfrm flipH="1">
            <a:off x="5397909" y="1647130"/>
            <a:ext cx="2517596" cy="1261054"/>
          </a:xfrm>
          <a:prstGeom prst="bentConnector3">
            <a:avLst>
              <a:gd name="adj1" fmla="val -9080"/>
            </a:avLst>
          </a:prstGeom>
          <a:ln w="31750">
            <a:gradFill flip="none" rotWithShape="1">
              <a:gsLst>
                <a:gs pos="0">
                  <a:srgbClr val="FF0000"/>
                </a:gs>
                <a:gs pos="100000">
                  <a:srgbClr val="00B050"/>
                </a:gs>
              </a:gsLst>
              <a:lin ang="162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E1D05B2C-8357-ECAF-9FCB-765F4F93EED7}"/>
              </a:ext>
            </a:extLst>
          </p:cNvPr>
          <p:cNvCxnSpPr>
            <a:cxnSpLocks/>
            <a:stCxn id="7" idx="1"/>
            <a:endCxn id="10" idx="1"/>
          </p:cNvCxnSpPr>
          <p:nvPr/>
        </p:nvCxnSpPr>
        <p:spPr>
          <a:xfrm rot="10800000" flipV="1">
            <a:off x="1223796" y="2908183"/>
            <a:ext cx="2522295" cy="1261049"/>
          </a:xfrm>
          <a:prstGeom prst="bentConnector3">
            <a:avLst>
              <a:gd name="adj1" fmla="val 109063"/>
            </a:avLst>
          </a:prstGeom>
          <a:ln w="31750">
            <a:gradFill flip="none" rotWithShape="1">
              <a:gsLst>
                <a:gs pos="0">
                  <a:srgbClr val="FF0000"/>
                </a:gs>
                <a:gs pos="99000">
                  <a:srgbClr val="00B050"/>
                </a:gs>
              </a:gsLst>
              <a:lin ang="27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E5BE7648-486F-A1C4-062E-5EB95C7261B9}"/>
              </a:ext>
            </a:extLst>
          </p:cNvPr>
          <p:cNvSpPr/>
          <p:nvPr/>
        </p:nvSpPr>
        <p:spPr>
          <a:xfrm>
            <a:off x="3742292" y="2571745"/>
            <a:ext cx="1651819" cy="67286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>
              <a:solidFill>
                <a:schemeClr val="tx1"/>
              </a:solidFill>
              <a:latin typeface="DM Sans" pitchFamily="2" charset="77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EECB395-582D-E8D5-A6AE-65200B48C21A}"/>
              </a:ext>
            </a:extLst>
          </p:cNvPr>
          <p:cNvSpPr txBox="1"/>
          <p:nvPr/>
        </p:nvSpPr>
        <p:spPr>
          <a:xfrm>
            <a:off x="8781528" y="4835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48179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5FBB6B9-9807-BD2C-E541-C02894F0F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>
            <a:extLst>
              <a:ext uri="{FF2B5EF4-FFF2-40B4-BE49-F238E27FC236}">
                <a16:creationId xmlns:a16="http://schemas.microsoft.com/office/drawing/2014/main" id="{E5856628-2FB7-301B-0A97-AFD3A7C8F0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991" y="325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Architecture du système de transmission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CF10D54-E823-E606-5180-4383AE5E0FCA}"/>
              </a:ext>
            </a:extLst>
          </p:cNvPr>
          <p:cNvGrpSpPr/>
          <p:nvPr/>
        </p:nvGrpSpPr>
        <p:grpSpPr>
          <a:xfrm>
            <a:off x="3758199" y="2571745"/>
            <a:ext cx="1653043" cy="672867"/>
            <a:chOff x="3758199" y="2571745"/>
            <a:chExt cx="1653043" cy="672867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D57C04CF-DEAB-676E-BC37-1C33B2BA6467}"/>
                </a:ext>
              </a:extLst>
            </p:cNvPr>
            <p:cNvSpPr/>
            <p:nvPr/>
          </p:nvSpPr>
          <p:spPr>
            <a:xfrm>
              <a:off x="3759423" y="2571745"/>
              <a:ext cx="1651819" cy="672867"/>
            </a:xfrm>
            <a:prstGeom prst="roundRect">
              <a:avLst/>
            </a:prstGeom>
            <a:gradFill>
              <a:gsLst>
                <a:gs pos="1000">
                  <a:srgbClr val="25282E"/>
                </a:gs>
                <a:gs pos="100000">
                  <a:schemeClr val="bg2"/>
                </a:gs>
              </a:gsLst>
              <a:lin ang="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500">
                  <a:solidFill>
                    <a:schemeClr val="tx1"/>
                  </a:solidFill>
                  <a:latin typeface="DM Sans" pitchFamily="2" charset="77"/>
                </a:rPr>
                <a:t>Transmetteur</a:t>
              </a:r>
            </a:p>
          </p:txBody>
        </p: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DC6AE5F-E35C-3C62-7670-04A8DB44922D}"/>
                </a:ext>
              </a:extLst>
            </p:cNvPr>
            <p:cNvSpPr/>
            <p:nvPr/>
          </p:nvSpPr>
          <p:spPr>
            <a:xfrm>
              <a:off x="3758199" y="2571745"/>
              <a:ext cx="1651819" cy="672867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>
                <a:solidFill>
                  <a:schemeClr val="tx1"/>
                </a:solidFill>
                <a:latin typeface="DM Sans" pitchFamily="2" charset="77"/>
              </a:endParaRPr>
            </a:p>
          </p:txBody>
        </p:sp>
      </p:grp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417C41B-449D-BB01-EF96-C25F4D555924}"/>
              </a:ext>
            </a:extLst>
          </p:cNvPr>
          <p:cNvSpPr/>
          <p:nvPr/>
        </p:nvSpPr>
        <p:spPr>
          <a:xfrm>
            <a:off x="2197832" y="2142754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Transmetteur</a:t>
            </a:r>
          </a:p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Multi-trajets</a:t>
            </a:r>
          </a:p>
        </p:txBody>
      </p:sp>
      <p:cxnSp>
        <p:nvCxnSpPr>
          <p:cNvPr id="13" name="Connecteur en angle 12">
            <a:extLst>
              <a:ext uri="{FF2B5EF4-FFF2-40B4-BE49-F238E27FC236}">
                <a16:creationId xmlns:a16="http://schemas.microsoft.com/office/drawing/2014/main" id="{EF1F1A0F-826F-0962-82D3-B646FDF1D0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6071" y="1988201"/>
            <a:ext cx="2135400" cy="1065805"/>
          </a:xfrm>
          <a:prstGeom prst="bentConnector3">
            <a:avLst>
              <a:gd name="adj1" fmla="val 84220"/>
            </a:avLst>
          </a:prstGeom>
          <a:ln w="31750">
            <a:gradFill flip="none" rotWithShape="1">
              <a:gsLst>
                <a:gs pos="0">
                  <a:schemeClr val="tx1"/>
                </a:gs>
                <a:gs pos="100000">
                  <a:schemeClr val="tx1"/>
                </a:gs>
              </a:gsLst>
              <a:lin ang="162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ABBAFE8C-8974-6485-180C-90E4762A1ED8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H="1">
            <a:off x="2604695" y="1723706"/>
            <a:ext cx="673407" cy="164687"/>
          </a:xfrm>
          <a:prstGeom prst="bentConnector3">
            <a:avLst>
              <a:gd name="adj1" fmla="val -383"/>
            </a:avLst>
          </a:prstGeom>
          <a:ln w="31750">
            <a:gradFill flip="none" rotWithShape="1">
              <a:gsLst>
                <a:gs pos="0">
                  <a:schemeClr val="tx1"/>
                </a:gs>
                <a:gs pos="100000">
                  <a:schemeClr val="tx1"/>
                </a:gs>
              </a:gsLst>
              <a:lin ang="162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2A88F128-2A74-8332-88BF-161717ABF373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949933" y="2815621"/>
            <a:ext cx="1073809" cy="437019"/>
          </a:xfrm>
          <a:prstGeom prst="bentConnector2">
            <a:avLst/>
          </a:prstGeom>
          <a:ln w="31750">
            <a:gradFill flip="none" rotWithShape="1">
              <a:gsLst>
                <a:gs pos="0">
                  <a:schemeClr val="tx1"/>
                </a:gs>
                <a:gs pos="100000">
                  <a:schemeClr val="tx1"/>
                </a:gs>
              </a:gsLst>
              <a:lin ang="16200000" scaled="1"/>
              <a:tileRect/>
            </a:gra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en angle 42">
            <a:extLst>
              <a:ext uri="{FF2B5EF4-FFF2-40B4-BE49-F238E27FC236}">
                <a16:creationId xmlns:a16="http://schemas.microsoft.com/office/drawing/2014/main" id="{77E392D8-AB7B-4B7F-3687-1D0970DC6D65}"/>
              </a:ext>
            </a:extLst>
          </p:cNvPr>
          <p:cNvCxnSpPr>
            <a:cxnSpLocks/>
          </p:cNvCxnSpPr>
          <p:nvPr/>
        </p:nvCxnSpPr>
        <p:spPr>
          <a:xfrm flipV="1">
            <a:off x="910939" y="1453405"/>
            <a:ext cx="277781" cy="2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D7940EE1-E6ED-0A07-AAF8-E8185E92C7CA}"/>
              </a:ext>
            </a:extLst>
          </p:cNvPr>
          <p:cNvSpPr/>
          <p:nvPr/>
        </p:nvSpPr>
        <p:spPr>
          <a:xfrm>
            <a:off x="225307" y="4154015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Transmetteur</a:t>
            </a:r>
          </a:p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Parfait</a:t>
            </a:r>
          </a:p>
        </p:txBody>
      </p:sp>
      <p:sp>
        <p:nvSpPr>
          <p:cNvPr id="256" name="Rectangle : coins arrondis 255">
            <a:extLst>
              <a:ext uri="{FF2B5EF4-FFF2-40B4-BE49-F238E27FC236}">
                <a16:creationId xmlns:a16="http://schemas.microsoft.com/office/drawing/2014/main" id="{563BF5B0-3EAC-8998-0B36-EED62D838129}"/>
              </a:ext>
            </a:extLst>
          </p:cNvPr>
          <p:cNvSpPr/>
          <p:nvPr/>
        </p:nvSpPr>
        <p:spPr>
          <a:xfrm>
            <a:off x="2078095" y="4154015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Transmetteur</a:t>
            </a:r>
          </a:p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Gaussien</a:t>
            </a:r>
          </a:p>
        </p:txBody>
      </p:sp>
      <p:cxnSp>
        <p:nvCxnSpPr>
          <p:cNvPr id="257" name="Connecteur en angle 256">
            <a:extLst>
              <a:ext uri="{FF2B5EF4-FFF2-40B4-BE49-F238E27FC236}">
                <a16:creationId xmlns:a16="http://schemas.microsoft.com/office/drawing/2014/main" id="{A680E5B1-8064-FF3A-8041-63948DD07363}"/>
              </a:ext>
            </a:extLst>
          </p:cNvPr>
          <p:cNvCxnSpPr>
            <a:cxnSpLocks/>
            <a:endCxn id="256" idx="0"/>
          </p:cNvCxnSpPr>
          <p:nvPr/>
        </p:nvCxnSpPr>
        <p:spPr>
          <a:xfrm>
            <a:off x="1976917" y="3583145"/>
            <a:ext cx="927088" cy="570870"/>
          </a:xfrm>
          <a:prstGeom prst="bentConnector2">
            <a:avLst/>
          </a:prstGeom>
          <a:ln w="317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eur en angle 265">
            <a:extLst>
              <a:ext uri="{FF2B5EF4-FFF2-40B4-BE49-F238E27FC236}">
                <a16:creationId xmlns:a16="http://schemas.microsoft.com/office/drawing/2014/main" id="{6E6BEB0D-E9CB-603C-5BA3-2951AA616E8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51216" y="3588802"/>
            <a:ext cx="925701" cy="565215"/>
          </a:xfrm>
          <a:prstGeom prst="bentConnector2">
            <a:avLst/>
          </a:prstGeom>
          <a:ln w="317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Google Shape;272;p33">
            <a:extLst>
              <a:ext uri="{FF2B5EF4-FFF2-40B4-BE49-F238E27FC236}">
                <a16:creationId xmlns:a16="http://schemas.microsoft.com/office/drawing/2014/main" id="{E18799F9-83D3-2612-293D-6A5129559009}"/>
              </a:ext>
            </a:extLst>
          </p:cNvPr>
          <p:cNvSpPr txBox="1">
            <a:spLocks/>
          </p:cNvSpPr>
          <p:nvPr/>
        </p:nvSpPr>
        <p:spPr>
          <a:xfrm>
            <a:off x="3993078" y="1205843"/>
            <a:ext cx="5253395" cy="17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sz="1600" b="1"/>
              <a:t>Fonction des différents modules :</a:t>
            </a:r>
          </a:p>
          <a:p>
            <a:pPr>
              <a:spcBef>
                <a:spcPts val="1000"/>
              </a:spcBef>
            </a:pPr>
            <a:r>
              <a:rPr lang="fr-FR"/>
              <a:t>Transmetteur Multi-trajets : simule l’effet de multi-trajets</a:t>
            </a:r>
          </a:p>
          <a:p>
            <a:pPr>
              <a:spcBef>
                <a:spcPts val="1000"/>
              </a:spcBef>
            </a:pPr>
            <a:r>
              <a:rPr lang="fr-FR"/>
              <a:t>Transmetteur Parfait : pas de bruit</a:t>
            </a:r>
          </a:p>
          <a:p>
            <a:pPr>
              <a:spcBef>
                <a:spcPts val="1000"/>
              </a:spcBef>
            </a:pPr>
            <a:r>
              <a:rPr lang="fr-FR"/>
              <a:t>Transmetteur Gaussien : ajoute un bruit blanc gaussien au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Google Shape;272;p33">
                <a:extLst>
                  <a:ext uri="{FF2B5EF4-FFF2-40B4-BE49-F238E27FC236}">
                    <a16:creationId xmlns:a16="http://schemas.microsoft.com/office/drawing/2014/main" id="{238809F5-3536-C13A-A1C4-354847573F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93078" y="3034130"/>
                <a:ext cx="4772550" cy="17023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unito Light"/>
                  <a:buChar char="●"/>
                  <a:defRPr sz="12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unito Light"/>
                  <a:buChar char="○"/>
                  <a:defRPr sz="12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unito Light"/>
                  <a:buChar char="■"/>
                  <a:defRPr sz="12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unito Light"/>
                  <a:buChar char="●"/>
                  <a:defRPr sz="12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unito Light"/>
                  <a:buChar char="○"/>
                  <a:defRPr sz="12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unito Light"/>
                  <a:buChar char="■"/>
                  <a:defRPr sz="12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unito Light"/>
                  <a:buChar char="●"/>
                  <a:defRPr sz="12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unito Light"/>
                  <a:buChar char="○"/>
                  <a:defRPr sz="12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unito Light"/>
                  <a:buChar char="■"/>
                  <a:defRPr sz="12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>
                  <a:buFont typeface="Nunito Light"/>
                  <a:buNone/>
                </a:pPr>
                <a:r>
                  <a:rPr lang="fr-FR" sz="1600" b="1"/>
                  <a:t>Paramètres associés :</a:t>
                </a:r>
              </a:p>
              <a:p>
                <a:pPr>
                  <a:spcBef>
                    <a:spcPts val="1000"/>
                  </a:spcBef>
                </a:pPr>
                <a:r>
                  <a:rPr lang="fr-FR" b="1"/>
                  <a:t>-ti </a:t>
                </a:r>
                <a:r>
                  <a:rPr lang="fr-FR"/>
                  <a:t>: Utilisation d’une transmission analogique multi-trajets (5 trajets au maximum)</a:t>
                </a:r>
              </a:p>
              <a:p>
                <a:pPr>
                  <a:spcBef>
                    <a:spcPts val="1000"/>
                  </a:spcBef>
                </a:pPr>
                <a:r>
                  <a:rPr lang="fr-FR" b="1"/>
                  <a:t>-</a:t>
                </a:r>
                <a:r>
                  <a:rPr lang="fr-FR" b="1" err="1"/>
                  <a:t>snrpb</a:t>
                </a:r>
                <a:r>
                  <a:rPr lang="fr-FR" b="1"/>
                  <a:t> </a:t>
                </a:r>
                <a:r>
                  <a:rPr lang="fr-FR"/>
                  <a:t>: Utilisation d’une transmission analogique bruitée, la valeur indiquée représente le rapport signal à bruit par bit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fr-FR"/>
                  <a:t>/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FR"/>
                  <a:t>)</a:t>
                </a:r>
              </a:p>
            </p:txBody>
          </p:sp>
        </mc:Choice>
        <mc:Fallback xmlns="">
          <p:sp>
            <p:nvSpPr>
              <p:cNvPr id="280" name="Google Shape;272;p33">
                <a:extLst>
                  <a:ext uri="{FF2B5EF4-FFF2-40B4-BE49-F238E27FC236}">
                    <a16:creationId xmlns:a16="http://schemas.microsoft.com/office/drawing/2014/main" id="{238809F5-3536-C13A-A1C4-354847573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078" y="3034130"/>
                <a:ext cx="4772550" cy="1702335"/>
              </a:xfrm>
              <a:prstGeom prst="rect">
                <a:avLst/>
              </a:prstGeom>
              <a:blipFill>
                <a:blip r:embed="rId3"/>
                <a:stretch>
                  <a:fillRect l="-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1" name="ZoneTexte 280">
            <a:extLst>
              <a:ext uri="{FF2B5EF4-FFF2-40B4-BE49-F238E27FC236}">
                <a16:creationId xmlns:a16="http://schemas.microsoft.com/office/drawing/2014/main" id="{34DC98F2-5470-55B9-CCD6-C9D1D030E28D}"/>
              </a:ext>
            </a:extLst>
          </p:cNvPr>
          <p:cNvSpPr txBox="1"/>
          <p:nvPr/>
        </p:nvSpPr>
        <p:spPr>
          <a:xfrm>
            <a:off x="8781528" y="4835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43020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2.09877E-6 L -0.28125 -0.2827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80" y="-141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3" grpId="0" animBg="1"/>
      <p:bldP spid="256" grpId="0" animBg="1"/>
      <p:bldP spid="279" grpId="0"/>
      <p:bldP spid="2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>
          <a:extLst>
            <a:ext uri="{FF2B5EF4-FFF2-40B4-BE49-F238E27FC236}">
              <a16:creationId xmlns:a16="http://schemas.microsoft.com/office/drawing/2014/main" id="{6D53868E-70CD-D3C8-E5A1-7937B8B66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8;p34">
            <a:extLst>
              <a:ext uri="{FF2B5EF4-FFF2-40B4-BE49-F238E27FC236}">
                <a16:creationId xmlns:a16="http://schemas.microsoft.com/office/drawing/2014/main" id="{6D48D351-0DBA-623A-1048-64392D4C53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991" y="152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fr-FR" b="0" i="0" u="none" strike="noStrike">
                <a:solidFill>
                  <a:srgbClr val="FFFFFF"/>
                </a:solidFill>
                <a:effectLst/>
                <a:latin typeface="Figtree" pitchFamily="2" charset="0"/>
              </a:rPr>
              <a:t>Exemples de résultats obtenus</a:t>
            </a:r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28ECFD-62C6-0BBF-C0B9-BFBDB446D039}"/>
              </a:ext>
            </a:extLst>
          </p:cNvPr>
          <p:cNvSpPr txBox="1"/>
          <p:nvPr/>
        </p:nvSpPr>
        <p:spPr>
          <a:xfrm>
            <a:off x="8781528" y="4835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14</a:t>
            </a:r>
          </a:p>
        </p:txBody>
      </p:sp>
      <p:pic>
        <p:nvPicPr>
          <p:cNvPr id="10" name="Image 9" descr="Une image contenant lign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EE5A5503-8DBA-8ADA-5C4D-1C37092DE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8" y="702014"/>
            <a:ext cx="4615042" cy="1328166"/>
          </a:xfrm>
          <a:prstGeom prst="rect">
            <a:avLst/>
          </a:prstGeom>
        </p:spPr>
      </p:pic>
      <p:pic>
        <p:nvPicPr>
          <p:cNvPr id="12" name="Image 11" descr="Une image contenant ligne, capture d’écran, texte, Tracé&#10;&#10;Description générée automatiquement">
            <a:extLst>
              <a:ext uri="{FF2B5EF4-FFF2-40B4-BE49-F238E27FC236}">
                <a16:creationId xmlns:a16="http://schemas.microsoft.com/office/drawing/2014/main" id="{8EF61C3C-2401-F3D0-9AF2-D5606EABE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28" y="2081713"/>
            <a:ext cx="4855889" cy="1328166"/>
          </a:xfrm>
          <a:prstGeom prst="rect">
            <a:avLst/>
          </a:prstGeom>
        </p:spPr>
      </p:pic>
      <p:pic>
        <p:nvPicPr>
          <p:cNvPr id="14" name="Image 13" descr="Une image contenant ligne, diagramme, conception&#10;&#10;Description générée automatiquement">
            <a:extLst>
              <a:ext uri="{FF2B5EF4-FFF2-40B4-BE49-F238E27FC236}">
                <a16:creationId xmlns:a16="http://schemas.microsoft.com/office/drawing/2014/main" id="{B5CE052D-A3FA-93D8-FE42-51302D536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29" y="3461415"/>
            <a:ext cx="4855889" cy="137430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E4E314A-1014-64A2-00F6-B71AE9BD2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5568" y="2039138"/>
            <a:ext cx="3868709" cy="1328166"/>
          </a:xfrm>
          <a:prstGeom prst="rect">
            <a:avLst/>
          </a:prstGeom>
        </p:spPr>
      </p:pic>
      <p:pic>
        <p:nvPicPr>
          <p:cNvPr id="18" name="Image 17" descr="Une image contenant ligne, capture d’écran, Parallèle, Tracé&#10;&#10;Description générée automatiquement">
            <a:extLst>
              <a:ext uri="{FF2B5EF4-FFF2-40B4-BE49-F238E27FC236}">
                <a16:creationId xmlns:a16="http://schemas.microsoft.com/office/drawing/2014/main" id="{5F380F2F-96AE-4F7C-600D-7C0E64F472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199" y="3431098"/>
            <a:ext cx="3852695" cy="1338305"/>
          </a:xfrm>
          <a:prstGeom prst="rect">
            <a:avLst/>
          </a:prstGeom>
        </p:spPr>
      </p:pic>
      <p:sp>
        <p:nvSpPr>
          <p:cNvPr id="22" name="Google Shape;272;p33">
            <a:extLst>
              <a:ext uri="{FF2B5EF4-FFF2-40B4-BE49-F238E27FC236}">
                <a16:creationId xmlns:a16="http://schemas.microsoft.com/office/drawing/2014/main" id="{7C8A2365-03F3-9444-64BD-54B4EF162DAF}"/>
              </a:ext>
            </a:extLst>
          </p:cNvPr>
          <p:cNvSpPr txBox="1">
            <a:spLocks/>
          </p:cNvSpPr>
          <p:nvPr/>
        </p:nvSpPr>
        <p:spPr>
          <a:xfrm>
            <a:off x="5460468" y="569558"/>
            <a:ext cx="1578285" cy="17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sz="1600"/>
              <a:t>Paramètres :</a:t>
            </a:r>
          </a:p>
          <a:p>
            <a:pPr>
              <a:spcBef>
                <a:spcPts val="1000"/>
              </a:spcBef>
            </a:pPr>
            <a:r>
              <a:rPr lang="fr-FR"/>
              <a:t>-mess 60</a:t>
            </a:r>
          </a:p>
          <a:p>
            <a:pPr>
              <a:spcBef>
                <a:spcPts val="1000"/>
              </a:spcBef>
            </a:pPr>
            <a:r>
              <a:rPr lang="fr-FR"/>
              <a:t>-</a:t>
            </a:r>
            <a:r>
              <a:rPr lang="fr-FR" err="1"/>
              <a:t>snrpb</a:t>
            </a:r>
            <a:r>
              <a:rPr lang="fr-FR"/>
              <a:t> 5</a:t>
            </a:r>
          </a:p>
          <a:p>
            <a:pPr>
              <a:spcBef>
                <a:spcPts val="1000"/>
              </a:spcBef>
            </a:pPr>
            <a:r>
              <a:rPr lang="fr-FR"/>
              <a:t>-</a:t>
            </a:r>
            <a:r>
              <a:rPr lang="fr-FR" err="1"/>
              <a:t>nbEch</a:t>
            </a:r>
            <a:r>
              <a:rPr lang="fr-FR"/>
              <a:t> 9</a:t>
            </a:r>
          </a:p>
        </p:txBody>
      </p:sp>
      <p:sp>
        <p:nvSpPr>
          <p:cNvPr id="23" name="Google Shape;272;p33">
            <a:extLst>
              <a:ext uri="{FF2B5EF4-FFF2-40B4-BE49-F238E27FC236}">
                <a16:creationId xmlns:a16="http://schemas.microsoft.com/office/drawing/2014/main" id="{505564AB-D6AF-B5D3-F951-9FE73AF8899F}"/>
              </a:ext>
            </a:extLst>
          </p:cNvPr>
          <p:cNvSpPr txBox="1">
            <a:spLocks/>
          </p:cNvSpPr>
          <p:nvPr/>
        </p:nvSpPr>
        <p:spPr>
          <a:xfrm>
            <a:off x="6778797" y="799650"/>
            <a:ext cx="2002731" cy="1144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>
              <a:spcBef>
                <a:spcPts val="1000"/>
              </a:spcBef>
            </a:pPr>
            <a:r>
              <a:rPr lang="fr-FR"/>
              <a:t>-</a:t>
            </a:r>
            <a:r>
              <a:rPr lang="fr-FR" err="1"/>
              <a:t>form</a:t>
            </a:r>
            <a:r>
              <a:rPr lang="fr-FR"/>
              <a:t> NRZT</a:t>
            </a:r>
          </a:p>
          <a:p>
            <a:pPr>
              <a:spcBef>
                <a:spcPts val="1000"/>
              </a:spcBef>
            </a:pPr>
            <a:r>
              <a:rPr lang="fr-FR"/>
              <a:t>-ti 3 0.4 20 0.7</a:t>
            </a:r>
          </a:p>
          <a:p>
            <a:pPr>
              <a:spcBef>
                <a:spcPts val="1000"/>
              </a:spcBef>
            </a:pPr>
            <a:r>
              <a:rPr lang="fr-FR"/>
              <a:t>-s</a:t>
            </a:r>
          </a:p>
        </p:txBody>
      </p:sp>
    </p:spTree>
    <p:extLst>
      <p:ext uri="{BB962C8B-B14F-4D97-AF65-F5344CB8AC3E}">
        <p14:creationId xmlns:p14="http://schemas.microsoft.com/office/powerpoint/2010/main" val="3358385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8;p34">
            <a:extLst>
              <a:ext uri="{FF2B5EF4-FFF2-40B4-BE49-F238E27FC236}">
                <a16:creationId xmlns:a16="http://schemas.microsoft.com/office/drawing/2014/main" id="{1D3B14F5-7AB1-8CD9-E5EC-4035D2DBDD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991" y="325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fr-FR" b="0" i="0" u="none" strike="noStrike">
                <a:solidFill>
                  <a:srgbClr val="FFFFFF"/>
                </a:solidFill>
                <a:effectLst/>
                <a:latin typeface="Figtree" pitchFamily="2" charset="0"/>
              </a:rPr>
              <a:t>Comparaison entre la théorie et la pratique</a:t>
            </a:r>
            <a:endParaRPr lang="fr-FR"/>
          </a:p>
        </p:txBody>
      </p:sp>
      <p:sp>
        <p:nvSpPr>
          <p:cNvPr id="17" name="Google Shape;272;p33">
            <a:extLst>
              <a:ext uri="{FF2B5EF4-FFF2-40B4-BE49-F238E27FC236}">
                <a16:creationId xmlns:a16="http://schemas.microsoft.com/office/drawing/2014/main" id="{CA5A21D9-9822-E805-D256-651676B264FD}"/>
              </a:ext>
            </a:extLst>
          </p:cNvPr>
          <p:cNvSpPr txBox="1">
            <a:spLocks/>
          </p:cNvSpPr>
          <p:nvPr/>
        </p:nvSpPr>
        <p:spPr>
          <a:xfrm>
            <a:off x="1779374" y="1046800"/>
            <a:ext cx="5585251" cy="36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buFont typeface="Nunito Light"/>
              <a:buNone/>
            </a:pPr>
            <a:r>
              <a:rPr lang="fr-FR" sz="1400" b="1"/>
              <a:t>Impact du </a:t>
            </a:r>
            <a:r>
              <a:rPr lang="fr-FR" sz="1400" b="1" err="1"/>
              <a:t>SNRpb</a:t>
            </a:r>
            <a:r>
              <a:rPr lang="fr-FR" sz="1400" b="1"/>
              <a:t> sur le TEB théorique et le TEB pratique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1BE137-8E66-2F01-977F-1EC2760A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91" y="1510159"/>
            <a:ext cx="3774212" cy="225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72;p33">
            <a:extLst>
              <a:ext uri="{FF2B5EF4-FFF2-40B4-BE49-F238E27FC236}">
                <a16:creationId xmlns:a16="http://schemas.microsoft.com/office/drawing/2014/main" id="{12F460CD-7D3A-B8B4-ED4F-F75074873278}"/>
              </a:ext>
            </a:extLst>
          </p:cNvPr>
          <p:cNvSpPr txBox="1">
            <a:spLocks/>
          </p:cNvSpPr>
          <p:nvPr/>
        </p:nvSpPr>
        <p:spPr>
          <a:xfrm>
            <a:off x="837718" y="3945625"/>
            <a:ext cx="2988758" cy="36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52400" indent="0">
              <a:buNone/>
            </a:pPr>
            <a:r>
              <a:rPr lang="fr-FR"/>
              <a:t>TEB théorique en fonction du </a:t>
            </a:r>
            <a:r>
              <a:rPr lang="fr-FR" err="1"/>
              <a:t>SNRpb</a:t>
            </a:r>
            <a:endParaRPr lang="fr-F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236A165-0724-8625-EF63-2713EC162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510158"/>
            <a:ext cx="3774212" cy="225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272;p33">
            <a:extLst>
              <a:ext uri="{FF2B5EF4-FFF2-40B4-BE49-F238E27FC236}">
                <a16:creationId xmlns:a16="http://schemas.microsoft.com/office/drawing/2014/main" id="{2386C0AA-8850-4365-7504-E14992622774}"/>
              </a:ext>
            </a:extLst>
          </p:cNvPr>
          <p:cNvSpPr txBox="1">
            <a:spLocks/>
          </p:cNvSpPr>
          <p:nvPr/>
        </p:nvSpPr>
        <p:spPr>
          <a:xfrm>
            <a:off x="4964726" y="3939452"/>
            <a:ext cx="2988758" cy="36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52400" indent="0">
              <a:buNone/>
            </a:pPr>
            <a:r>
              <a:rPr lang="fr-FR"/>
              <a:t>TEB pratique en fonction du </a:t>
            </a:r>
            <a:r>
              <a:rPr lang="fr-FR" err="1"/>
              <a:t>SNRpb</a:t>
            </a:r>
            <a:endParaRPr lang="fr-FR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3E86E36-FFA3-2B91-3E47-0267044D5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51" y="4424956"/>
            <a:ext cx="1588825" cy="47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48A5CE0-C4B8-62AC-B81D-454E16086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1499850" y="4304352"/>
            <a:ext cx="559049" cy="56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77F21F76-5A41-0938-C4D1-CE1E7C1BFF7A}"/>
              </a:ext>
            </a:extLst>
          </p:cNvPr>
          <p:cNvSpPr txBox="1"/>
          <p:nvPr/>
        </p:nvSpPr>
        <p:spPr>
          <a:xfrm>
            <a:off x="8781528" y="4835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>
          <a:extLst>
            <a:ext uri="{FF2B5EF4-FFF2-40B4-BE49-F238E27FC236}">
              <a16:creationId xmlns:a16="http://schemas.microsoft.com/office/drawing/2014/main" id="{7F6E4551-C792-9922-5553-D80A8EE0D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78;p34">
            <a:extLst>
              <a:ext uri="{FF2B5EF4-FFF2-40B4-BE49-F238E27FC236}">
                <a16:creationId xmlns:a16="http://schemas.microsoft.com/office/drawing/2014/main" id="{38D7583B-3AA0-D249-540C-4635DB2507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991" y="325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fr-FR" sz="3000" b="0" i="0" u="none" strike="noStrike">
                <a:solidFill>
                  <a:srgbClr val="FFFFFF"/>
                </a:solidFill>
                <a:effectLst/>
                <a:latin typeface="Figtree" pitchFamily="2" charset="0"/>
              </a:rPr>
              <a:t>Visualisation de données</a:t>
            </a:r>
            <a:endParaRPr lang="fr-FR" sz="3000"/>
          </a:p>
        </p:txBody>
      </p:sp>
      <p:sp>
        <p:nvSpPr>
          <p:cNvPr id="15" name="Google Shape;272;p33">
            <a:extLst>
              <a:ext uri="{FF2B5EF4-FFF2-40B4-BE49-F238E27FC236}">
                <a16:creationId xmlns:a16="http://schemas.microsoft.com/office/drawing/2014/main" id="{73341873-DD90-BF58-6D1E-C8C42D5F0E37}"/>
              </a:ext>
            </a:extLst>
          </p:cNvPr>
          <p:cNvSpPr txBox="1">
            <a:spLocks/>
          </p:cNvSpPr>
          <p:nvPr/>
        </p:nvSpPr>
        <p:spPr>
          <a:xfrm>
            <a:off x="721851" y="1115102"/>
            <a:ext cx="5585251" cy="36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buFont typeface="Nunito Light"/>
              <a:buNone/>
            </a:pPr>
            <a:r>
              <a:rPr lang="fr-FR" sz="1600" b="1"/>
              <a:t>Comment visualiser nos données pour les interpréter 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43BC57-F97D-CED1-648C-04ACD666E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1447136" y="1640392"/>
            <a:ext cx="623223" cy="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272;p33">
            <a:extLst>
              <a:ext uri="{FF2B5EF4-FFF2-40B4-BE49-F238E27FC236}">
                <a16:creationId xmlns:a16="http://schemas.microsoft.com/office/drawing/2014/main" id="{3BD426D6-84CB-46FA-51A3-FF3DF8A09F62}"/>
              </a:ext>
            </a:extLst>
          </p:cNvPr>
          <p:cNvSpPr txBox="1">
            <a:spLocks/>
          </p:cNvSpPr>
          <p:nvPr/>
        </p:nvSpPr>
        <p:spPr>
          <a:xfrm>
            <a:off x="2178265" y="1843469"/>
            <a:ext cx="2910570" cy="36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buFont typeface="Nunito Light"/>
              <a:buNone/>
            </a:pPr>
            <a:r>
              <a:rPr lang="fr-FR" sz="1400" dirty="0"/>
              <a:t>Classes </a:t>
            </a:r>
            <a:r>
              <a:rPr lang="fr-FR" sz="1400" dirty="0" err="1"/>
              <a:t>VueCourbe</a:t>
            </a:r>
            <a:r>
              <a:rPr lang="fr-FR" sz="1400" dirty="0"/>
              <a:t>, </a:t>
            </a:r>
            <a:r>
              <a:rPr lang="fr-FR" sz="1400" dirty="0" err="1"/>
              <a:t>VueValeur</a:t>
            </a:r>
            <a:endParaRPr lang="fr-FR" sz="14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FD115C-C626-AA8A-4220-C4C063699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1447136" y="2263615"/>
            <a:ext cx="623223" cy="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72;p33">
            <a:extLst>
              <a:ext uri="{FF2B5EF4-FFF2-40B4-BE49-F238E27FC236}">
                <a16:creationId xmlns:a16="http://schemas.microsoft.com/office/drawing/2014/main" id="{79977592-8B02-7541-5895-7B70F7D9176D}"/>
              </a:ext>
            </a:extLst>
          </p:cNvPr>
          <p:cNvSpPr txBox="1">
            <a:spLocks/>
          </p:cNvSpPr>
          <p:nvPr/>
        </p:nvSpPr>
        <p:spPr>
          <a:xfrm>
            <a:off x="2178265" y="2466692"/>
            <a:ext cx="3268378" cy="36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buFont typeface="Nunito Light"/>
              <a:buNone/>
            </a:pPr>
            <a:r>
              <a:rPr lang="fr-FR" sz="1400"/>
              <a:t>Export CSV + Affichage en Python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DC32DA9-2FBB-C27D-D710-FBD9A6468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09" y="3086693"/>
            <a:ext cx="2268627" cy="170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vers la droite 22">
            <a:extLst>
              <a:ext uri="{FF2B5EF4-FFF2-40B4-BE49-F238E27FC236}">
                <a16:creationId xmlns:a16="http://schemas.microsoft.com/office/drawing/2014/main" id="{1DD59FF4-C787-7A2C-F1FC-1D083F50C6ED}"/>
              </a:ext>
            </a:extLst>
          </p:cNvPr>
          <p:cNvSpPr/>
          <p:nvPr/>
        </p:nvSpPr>
        <p:spPr>
          <a:xfrm>
            <a:off x="2798859" y="3680985"/>
            <a:ext cx="389614" cy="516834"/>
          </a:xfrm>
          <a:prstGeom prst="rightArrow">
            <a:avLst/>
          </a:prstGeom>
          <a:solidFill>
            <a:srgbClr val="ED7161"/>
          </a:solidFill>
          <a:ln>
            <a:solidFill>
              <a:srgbClr val="ED7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655E032-189B-0314-4AA9-170EC8C8B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596" y="3307916"/>
            <a:ext cx="2464335" cy="126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lèche vers la droite 23">
            <a:extLst>
              <a:ext uri="{FF2B5EF4-FFF2-40B4-BE49-F238E27FC236}">
                <a16:creationId xmlns:a16="http://schemas.microsoft.com/office/drawing/2014/main" id="{44FCB1B8-3A96-FBCD-A419-5AFB8D13C67D}"/>
              </a:ext>
            </a:extLst>
          </p:cNvPr>
          <p:cNvSpPr/>
          <p:nvPr/>
        </p:nvSpPr>
        <p:spPr>
          <a:xfrm>
            <a:off x="5939054" y="3680985"/>
            <a:ext cx="389614" cy="516834"/>
          </a:xfrm>
          <a:prstGeom prst="rightArrow">
            <a:avLst/>
          </a:prstGeom>
          <a:solidFill>
            <a:srgbClr val="ED7161"/>
          </a:solidFill>
          <a:ln>
            <a:solidFill>
              <a:srgbClr val="ED7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25307B6F-F776-6317-9C4E-83A3B0F00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791" y="3004438"/>
            <a:ext cx="2467265" cy="186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66819B2B-D26E-9778-BB00-B0EEEC5D7CD4}"/>
              </a:ext>
            </a:extLst>
          </p:cNvPr>
          <p:cNvSpPr txBox="1"/>
          <p:nvPr/>
        </p:nvSpPr>
        <p:spPr>
          <a:xfrm>
            <a:off x="8835958" y="4835725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393718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E3150CE1-FF92-FD9E-F923-B164A4251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8;p34">
            <a:extLst>
              <a:ext uri="{FF2B5EF4-FFF2-40B4-BE49-F238E27FC236}">
                <a16:creationId xmlns:a16="http://schemas.microsoft.com/office/drawing/2014/main" id="{3BD56002-DD9A-6845-EE38-4989F5CC94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991" y="325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fr-FR" sz="3000" b="0" i="0" u="none" strike="noStrike">
                <a:solidFill>
                  <a:srgbClr val="FFFFFF"/>
                </a:solidFill>
                <a:effectLst/>
                <a:latin typeface="Figtree" pitchFamily="2" charset="0"/>
              </a:rPr>
              <a:t>Visualisation de données</a:t>
            </a:r>
            <a:endParaRPr lang="fr-FR" sz="3000"/>
          </a:p>
        </p:txBody>
      </p:sp>
      <p:sp>
        <p:nvSpPr>
          <p:cNvPr id="5" name="Google Shape;272;p33">
            <a:extLst>
              <a:ext uri="{FF2B5EF4-FFF2-40B4-BE49-F238E27FC236}">
                <a16:creationId xmlns:a16="http://schemas.microsoft.com/office/drawing/2014/main" id="{4E679027-CC7E-CB5B-DF0B-5E35E40F02C7}"/>
              </a:ext>
            </a:extLst>
          </p:cNvPr>
          <p:cNvSpPr txBox="1">
            <a:spLocks/>
          </p:cNvSpPr>
          <p:nvPr/>
        </p:nvSpPr>
        <p:spPr>
          <a:xfrm>
            <a:off x="2698609" y="991309"/>
            <a:ext cx="3746782" cy="36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Font typeface="Nunito Light"/>
              <a:buNone/>
            </a:pPr>
            <a:r>
              <a:rPr lang="fr-FR" sz="1600" b="1"/>
              <a:t>Impact des multi-trajets</a:t>
            </a:r>
          </a:p>
        </p:txBody>
      </p:sp>
      <p:sp>
        <p:nvSpPr>
          <p:cNvPr id="6" name="Google Shape;272;p33">
            <a:extLst>
              <a:ext uri="{FF2B5EF4-FFF2-40B4-BE49-F238E27FC236}">
                <a16:creationId xmlns:a16="http://schemas.microsoft.com/office/drawing/2014/main" id="{3C292A64-2D71-E8D8-A738-445B44345566}"/>
              </a:ext>
            </a:extLst>
          </p:cNvPr>
          <p:cNvSpPr txBox="1">
            <a:spLocks/>
          </p:cNvSpPr>
          <p:nvPr/>
        </p:nvSpPr>
        <p:spPr>
          <a:xfrm>
            <a:off x="484467" y="3726907"/>
            <a:ext cx="3656191" cy="51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52400" indent="0" algn="ctr">
              <a:buNone/>
            </a:pPr>
            <a:r>
              <a:rPr lang="fr-FR"/>
              <a:t>TEB en fonction des trajets indirects avec les amplitudes augmentées à chaque simulation</a:t>
            </a:r>
          </a:p>
        </p:txBody>
      </p:sp>
      <p:sp>
        <p:nvSpPr>
          <p:cNvPr id="8" name="Google Shape;272;p33">
            <a:extLst>
              <a:ext uri="{FF2B5EF4-FFF2-40B4-BE49-F238E27FC236}">
                <a16:creationId xmlns:a16="http://schemas.microsoft.com/office/drawing/2014/main" id="{5A6C2B63-E3C2-AB1B-9C79-01CAA5F69AAF}"/>
              </a:ext>
            </a:extLst>
          </p:cNvPr>
          <p:cNvSpPr txBox="1">
            <a:spLocks/>
          </p:cNvSpPr>
          <p:nvPr/>
        </p:nvSpPr>
        <p:spPr>
          <a:xfrm>
            <a:off x="4860211" y="3726907"/>
            <a:ext cx="3728899" cy="51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52400" indent="0" algn="ctr">
              <a:buNone/>
            </a:pPr>
            <a:r>
              <a:rPr lang="fr-FR"/>
              <a:t>TEB en fonction des trajets indirects avec les décalages augmentés à chaque simulation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3768D4-464E-945B-6310-C5E32F9544E8}"/>
              </a:ext>
            </a:extLst>
          </p:cNvPr>
          <p:cNvSpPr/>
          <p:nvPr/>
        </p:nvSpPr>
        <p:spPr>
          <a:xfrm>
            <a:off x="1383613" y="4404045"/>
            <a:ext cx="1857897" cy="3816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/>
              <a:t>Amplitude = Amplitude x 1,2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B17144-06EB-2C09-E89E-942FA94CFE68}"/>
              </a:ext>
            </a:extLst>
          </p:cNvPr>
          <p:cNvSpPr/>
          <p:nvPr/>
        </p:nvSpPr>
        <p:spPr>
          <a:xfrm>
            <a:off x="5795713" y="4400558"/>
            <a:ext cx="1857897" cy="381663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/>
              <a:t>Décalage = Décalage + 20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945DE86A-1AD7-B67F-30ED-022B629C1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3194" y="1145989"/>
            <a:ext cx="1847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6" name="Image 15" descr="Une image contenant texte, ligne, diagramme, capture d’écran&#10;&#10;Description générée automatiquement">
            <a:extLst>
              <a:ext uri="{FF2B5EF4-FFF2-40B4-BE49-F238E27FC236}">
                <a16:creationId xmlns:a16="http://schemas.microsoft.com/office/drawing/2014/main" id="{10322A2F-DE35-B62A-B797-AAFD0F8FA9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58"/>
          <a:stretch/>
        </p:blipFill>
        <p:spPr>
          <a:xfrm>
            <a:off x="607427" y="1573174"/>
            <a:ext cx="3746782" cy="2123112"/>
          </a:xfrm>
          <a:prstGeom prst="rect">
            <a:avLst/>
          </a:prstGeom>
        </p:spPr>
      </p:pic>
      <p:pic>
        <p:nvPicPr>
          <p:cNvPr id="18" name="Image 17" descr="Une image contenant lign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A0C77234-468B-5692-57C8-35CC72B83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211" y="1578416"/>
            <a:ext cx="3728899" cy="211787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2534017-D8DA-5FF7-FAE3-B84A58562D02}"/>
              </a:ext>
            </a:extLst>
          </p:cNvPr>
          <p:cNvSpPr txBox="1"/>
          <p:nvPr/>
        </p:nvSpPr>
        <p:spPr>
          <a:xfrm>
            <a:off x="8781528" y="4835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91219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13471B7E-3273-8D5D-421E-48C86292F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8;p34">
            <a:extLst>
              <a:ext uri="{FF2B5EF4-FFF2-40B4-BE49-F238E27FC236}">
                <a16:creationId xmlns:a16="http://schemas.microsoft.com/office/drawing/2014/main" id="{6A25B02A-BA37-B100-A4E4-545F6B4D23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991" y="325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fr-FR" sz="3000" b="0" i="0" u="none" strike="noStrike">
                <a:solidFill>
                  <a:srgbClr val="FFFFFF"/>
                </a:solidFill>
                <a:effectLst/>
                <a:latin typeface="Figtree" pitchFamily="2" charset="0"/>
              </a:rPr>
              <a:t>Présentation de cas d’étude</a:t>
            </a:r>
            <a:endParaRPr lang="fr-FR" sz="3000"/>
          </a:p>
        </p:txBody>
      </p:sp>
      <p:sp>
        <p:nvSpPr>
          <p:cNvPr id="6" name="Google Shape;272;p33">
            <a:extLst>
              <a:ext uri="{FF2B5EF4-FFF2-40B4-BE49-F238E27FC236}">
                <a16:creationId xmlns:a16="http://schemas.microsoft.com/office/drawing/2014/main" id="{22AE7713-BF8B-A05E-D6E0-8F8B3F538CB1}"/>
              </a:ext>
            </a:extLst>
          </p:cNvPr>
          <p:cNvSpPr txBox="1">
            <a:spLocks/>
          </p:cNvSpPr>
          <p:nvPr/>
        </p:nvSpPr>
        <p:spPr>
          <a:xfrm>
            <a:off x="756575" y="1266218"/>
            <a:ext cx="6685946" cy="36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buFont typeface="Nunito Light"/>
              <a:buNone/>
            </a:pPr>
            <a:r>
              <a:rPr lang="fr-FR" sz="1600"/>
              <a:t>Déploiement de notre simulateur sur des réseaux de capteurs câblés</a:t>
            </a:r>
          </a:p>
        </p:txBody>
      </p:sp>
      <p:sp>
        <p:nvSpPr>
          <p:cNvPr id="7" name="Google Shape;272;p33">
            <a:extLst>
              <a:ext uri="{FF2B5EF4-FFF2-40B4-BE49-F238E27FC236}">
                <a16:creationId xmlns:a16="http://schemas.microsoft.com/office/drawing/2014/main" id="{6049E6DC-F534-0FBF-A4D1-B0C10A8B87A6}"/>
              </a:ext>
            </a:extLst>
          </p:cNvPr>
          <p:cNvSpPr txBox="1">
            <a:spLocks/>
          </p:cNvSpPr>
          <p:nvPr/>
        </p:nvSpPr>
        <p:spPr>
          <a:xfrm>
            <a:off x="907719" y="2003585"/>
            <a:ext cx="4462934" cy="193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/>
            <a:r>
              <a:rPr lang="fr-FR" sz="1600" b="1"/>
              <a:t>Environnement 1 : </a:t>
            </a:r>
            <a:r>
              <a:rPr lang="fr-FR" sz="1600"/>
              <a:t>Optimisation énergétique dans un canal comprenant un bruit blanc additif gaussien (BBAG)</a:t>
            </a:r>
          </a:p>
          <a:p>
            <a:pPr marL="0" indent="0">
              <a:buNone/>
            </a:pPr>
            <a:endParaRPr lang="fr-FR" sz="1600"/>
          </a:p>
          <a:p>
            <a:pPr marL="285750" indent="-285750"/>
            <a:r>
              <a:rPr lang="fr-FR" sz="1600" b="1"/>
              <a:t>Environnement 2 : </a:t>
            </a:r>
            <a:r>
              <a:rPr lang="fr-FR" sz="1600"/>
              <a:t>Maximisation du débit dans un canal de type multi-trajets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08AE8E2E-0392-8764-2474-482D90388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8983" y="1528062"/>
            <a:ext cx="3289663" cy="328966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19140FD-6A0C-8E29-8F9B-E02109A32450}"/>
              </a:ext>
            </a:extLst>
          </p:cNvPr>
          <p:cNvSpPr txBox="1"/>
          <p:nvPr/>
        </p:nvSpPr>
        <p:spPr>
          <a:xfrm>
            <a:off x="8781528" y="4835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028125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8EF87519-A74A-618B-D6BC-8A523B085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8;p34">
            <a:extLst>
              <a:ext uri="{FF2B5EF4-FFF2-40B4-BE49-F238E27FC236}">
                <a16:creationId xmlns:a16="http://schemas.microsoft.com/office/drawing/2014/main" id="{8D5B94DF-E54C-8492-6E11-3B50119E96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991" y="325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fr-FR" sz="3000" b="0" i="0" u="none" strike="noStrike" dirty="0">
                <a:solidFill>
                  <a:srgbClr val="FFFFFF"/>
                </a:solidFill>
                <a:effectLst/>
                <a:latin typeface="Figtree" pitchFamily="2" charset="0"/>
              </a:rPr>
              <a:t>Cas d’étude – Environnement 1</a:t>
            </a:r>
            <a:endParaRPr lang="fr-FR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 : coins arrondis 4">
                <a:extLst>
                  <a:ext uri="{FF2B5EF4-FFF2-40B4-BE49-F238E27FC236}">
                    <a16:creationId xmlns:a16="http://schemas.microsoft.com/office/drawing/2014/main" id="{3303106E-EDB2-4661-7F3E-41BE72485B53}"/>
                  </a:ext>
                </a:extLst>
              </p:cNvPr>
              <p:cNvSpPr/>
              <p:nvPr/>
            </p:nvSpPr>
            <p:spPr>
              <a:xfrm>
                <a:off x="659757" y="1250066"/>
                <a:ext cx="1898248" cy="97227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/>
                  <a:t>Émission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5" name="Rectangle : coins arrondis 4">
                <a:extLst>
                  <a:ext uri="{FF2B5EF4-FFF2-40B4-BE49-F238E27FC236}">
                    <a16:creationId xmlns:a16="http://schemas.microsoft.com/office/drawing/2014/main" id="{3303106E-EDB2-4661-7F3E-41BE72485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7" y="1250066"/>
                <a:ext cx="1898248" cy="97227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 : coins arrondis 5">
                <a:extLst>
                  <a:ext uri="{FF2B5EF4-FFF2-40B4-BE49-F238E27FC236}">
                    <a16:creationId xmlns:a16="http://schemas.microsoft.com/office/drawing/2014/main" id="{E07BD6E7-EDF1-FCC5-AB02-8E5F52388BCE}"/>
                  </a:ext>
                </a:extLst>
              </p:cNvPr>
              <p:cNvSpPr/>
              <p:nvPr/>
            </p:nvSpPr>
            <p:spPr>
              <a:xfrm>
                <a:off x="3622876" y="1250065"/>
                <a:ext cx="1898248" cy="97227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Canal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sz="1300" dirty="0"/>
                  <a:t>Bruit Blanc Gaussien</a:t>
                </a:r>
              </a:p>
            </p:txBody>
          </p:sp>
        </mc:Choice>
        <mc:Fallback>
          <p:sp>
            <p:nvSpPr>
              <p:cNvPr id="6" name="Rectangle : coins arrondis 5">
                <a:extLst>
                  <a:ext uri="{FF2B5EF4-FFF2-40B4-BE49-F238E27FC236}">
                    <a16:creationId xmlns:a16="http://schemas.microsoft.com/office/drawing/2014/main" id="{E07BD6E7-EDF1-FCC5-AB02-8E5F52388B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876" y="1250065"/>
                <a:ext cx="1898248" cy="97227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4E4AFCFA-C094-5D96-0CA4-6F134C0D8A1F}"/>
                  </a:ext>
                </a:extLst>
              </p:cNvPr>
              <p:cNvSpPr/>
              <p:nvPr/>
            </p:nvSpPr>
            <p:spPr>
              <a:xfrm>
                <a:off x="6585995" y="1250065"/>
                <a:ext cx="1898248" cy="97227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Réception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0=−80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4E4AFCFA-C094-5D96-0CA4-6F134C0D8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95" y="1250065"/>
                <a:ext cx="1898248" cy="97227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3AE7A72-767D-38E5-BCBC-BAAA372039BC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558005" y="1736202"/>
            <a:ext cx="1064871" cy="1"/>
          </a:xfrm>
          <a:prstGeom prst="straightConnector1">
            <a:avLst/>
          </a:prstGeom>
          <a:ln w="5080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0849537-CC1D-CC4E-812B-556CA17BFC4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521124" y="1736202"/>
            <a:ext cx="1064871" cy="0"/>
          </a:xfrm>
          <a:prstGeom prst="straightConnector1">
            <a:avLst/>
          </a:prstGeom>
          <a:ln w="5080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272;p33">
                <a:extLst>
                  <a:ext uri="{FF2B5EF4-FFF2-40B4-BE49-F238E27FC236}">
                    <a16:creationId xmlns:a16="http://schemas.microsoft.com/office/drawing/2014/main" id="{4E5A797C-4B47-0714-864F-F64CF97DF8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527" y="2770917"/>
                <a:ext cx="4597085" cy="1337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unito Light"/>
                  <a:buChar char="●"/>
                  <a:defRPr sz="12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unito Light"/>
                  <a:buChar char="○"/>
                  <a:defRPr sz="12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unito Light"/>
                  <a:buChar char="■"/>
                  <a:defRPr sz="12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unito Light"/>
                  <a:buChar char="●"/>
                  <a:defRPr sz="12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unito Light"/>
                  <a:buChar char="○"/>
                  <a:defRPr sz="12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unito Light"/>
                  <a:buChar char="■"/>
                  <a:defRPr sz="12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unito Light"/>
                  <a:buChar char="●"/>
                  <a:defRPr sz="12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unito Light"/>
                  <a:buChar char="○"/>
                  <a:defRPr sz="12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unito Light"/>
                  <a:buChar char="■"/>
                  <a:defRPr sz="1200" b="0" i="0" u="none" strike="noStrike" cap="none">
                    <a:solidFill>
                      <a:schemeClr val="dk1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pPr marL="0" indent="0">
                  <a:buFont typeface="Nunito Light"/>
                  <a:buNone/>
                </a:pPr>
                <a:r>
                  <a:rPr lang="fr-FR" sz="1600" b="1" dirty="0"/>
                  <a:t>Objectifs :</a:t>
                </a:r>
              </a:p>
              <a:p>
                <a:pPr>
                  <a:spcBef>
                    <a:spcPts val="1000"/>
                  </a:spcBef>
                </a:pPr>
                <a:r>
                  <a:rPr lang="fr-FR" dirty="0"/>
                  <a:t>Alimentation des émetteurs grâce à des batteries</a:t>
                </a:r>
              </a:p>
              <a:p>
                <a:pPr>
                  <a:spcBef>
                    <a:spcPts val="1000"/>
                  </a:spcBef>
                </a:pPr>
                <a:r>
                  <a:rPr lang="fr-FR" dirty="0"/>
                  <a:t>Transmettre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fr-FR" dirty="0"/>
                  <a:t> bits utiles par jour</a:t>
                </a:r>
              </a:p>
              <a:p>
                <a:pPr>
                  <a:spcBef>
                    <a:spcPts val="1000"/>
                  </a:spcBef>
                </a:pPr>
                <a:r>
                  <a:rPr lang="fr-FR" dirty="0"/>
                  <a:t>Garantir un TEB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fr-FR" dirty="0"/>
                  <a:t> sur l’ensemble du signal émis</a:t>
                </a:r>
              </a:p>
            </p:txBody>
          </p:sp>
        </mc:Choice>
        <mc:Fallback xmlns="">
          <p:sp>
            <p:nvSpPr>
              <p:cNvPr id="14" name="Google Shape;272;p33">
                <a:extLst>
                  <a:ext uri="{FF2B5EF4-FFF2-40B4-BE49-F238E27FC236}">
                    <a16:creationId xmlns:a16="http://schemas.microsoft.com/office/drawing/2014/main" id="{4E5A797C-4B47-0714-864F-F64CF97DF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27" y="2770917"/>
                <a:ext cx="4597085" cy="1337304"/>
              </a:xfrm>
              <a:prstGeom prst="rect">
                <a:avLst/>
              </a:prstGeom>
              <a:blipFill>
                <a:blip r:embed="rId6"/>
                <a:stretch>
                  <a:fillRect l="-663" b="-1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272;p33">
            <a:extLst>
              <a:ext uri="{FF2B5EF4-FFF2-40B4-BE49-F238E27FC236}">
                <a16:creationId xmlns:a16="http://schemas.microsoft.com/office/drawing/2014/main" id="{16CCF7ED-7230-594C-C7B1-D5C12CE345D6}"/>
              </a:ext>
            </a:extLst>
          </p:cNvPr>
          <p:cNvSpPr txBox="1">
            <a:spLocks/>
          </p:cNvSpPr>
          <p:nvPr/>
        </p:nvSpPr>
        <p:spPr>
          <a:xfrm>
            <a:off x="5066612" y="2770917"/>
            <a:ext cx="4392347" cy="2245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sz="1600" b="1" dirty="0"/>
              <a:t>Solution proposée :</a:t>
            </a:r>
          </a:p>
          <a:p>
            <a:pPr>
              <a:spcBef>
                <a:spcPts val="1000"/>
              </a:spcBef>
            </a:pPr>
            <a:r>
              <a:rPr lang="fr-FR" dirty="0"/>
              <a:t>Forme du signal : </a:t>
            </a:r>
            <a:r>
              <a:rPr lang="fr-FR" b="1" dirty="0"/>
              <a:t>NRZ Binaire</a:t>
            </a:r>
          </a:p>
          <a:p>
            <a:pPr>
              <a:spcBef>
                <a:spcPts val="1000"/>
              </a:spcBef>
            </a:pPr>
            <a:r>
              <a:rPr lang="fr-FR" dirty="0"/>
              <a:t>Nombre d’échantillons par symbole : </a:t>
            </a:r>
            <a:r>
              <a:rPr lang="fr-FR" b="1" dirty="0"/>
              <a:t>30</a:t>
            </a:r>
          </a:p>
          <a:p>
            <a:pPr>
              <a:spcBef>
                <a:spcPts val="1000"/>
              </a:spcBef>
            </a:pPr>
            <a:r>
              <a:rPr lang="fr-FR" dirty="0"/>
              <a:t>SNR par bit : </a:t>
            </a:r>
            <a:r>
              <a:rPr lang="fr-FR" b="1" dirty="0"/>
              <a:t>10.0dB</a:t>
            </a:r>
          </a:p>
          <a:p>
            <a:pPr>
              <a:spcBef>
                <a:spcPts val="1000"/>
              </a:spcBef>
            </a:pPr>
            <a:r>
              <a:rPr lang="fr-FR" dirty="0"/>
              <a:t>Consommation par jour : </a:t>
            </a:r>
            <a:r>
              <a:rPr lang="fr-FR" b="1" dirty="0"/>
              <a:t>1 Joule</a:t>
            </a:r>
          </a:p>
          <a:p>
            <a:pPr>
              <a:spcBef>
                <a:spcPts val="1000"/>
              </a:spcBef>
            </a:pPr>
            <a:r>
              <a:rPr lang="fr-FR" dirty="0"/>
              <a:t>Le système peut donc fonctionner </a:t>
            </a:r>
            <a:r>
              <a:rPr lang="fr-FR" b="1" dirty="0"/>
              <a:t>3 jours </a:t>
            </a:r>
            <a:r>
              <a:rPr lang="fr-FR" dirty="0"/>
              <a:t>avec           les batteries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FE2839-9C44-B422-ED41-ED790DB08266}"/>
              </a:ext>
            </a:extLst>
          </p:cNvPr>
          <p:cNvSpPr txBox="1"/>
          <p:nvPr/>
        </p:nvSpPr>
        <p:spPr>
          <a:xfrm>
            <a:off x="8781528" y="4835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48943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title" idx="2"/>
          </p:nvPr>
        </p:nvSpPr>
        <p:spPr>
          <a:xfrm>
            <a:off x="1505375" y="146565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title" idx="3"/>
          </p:nvPr>
        </p:nvSpPr>
        <p:spPr>
          <a:xfrm>
            <a:off x="1505375" y="2899050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title" idx="4"/>
          </p:nvPr>
        </p:nvSpPr>
        <p:spPr>
          <a:xfrm>
            <a:off x="4204650" y="146565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title" idx="5"/>
          </p:nvPr>
        </p:nvSpPr>
        <p:spPr>
          <a:xfrm>
            <a:off x="4204650" y="2899050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title" idx="6"/>
          </p:nvPr>
        </p:nvSpPr>
        <p:spPr>
          <a:xfrm>
            <a:off x="6903925" y="146565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title" idx="7"/>
          </p:nvPr>
        </p:nvSpPr>
        <p:spPr>
          <a:xfrm>
            <a:off x="6903925" y="2899050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subTitle" idx="1"/>
          </p:nvPr>
        </p:nvSpPr>
        <p:spPr>
          <a:xfrm>
            <a:off x="719975" y="196788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Équipe et rôles</a:t>
            </a:r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subTitle" idx="8"/>
          </p:nvPr>
        </p:nvSpPr>
        <p:spPr>
          <a:xfrm>
            <a:off x="3419250" y="196788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 projet</a:t>
            </a:r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subTitle" idx="13"/>
          </p:nvPr>
        </p:nvSpPr>
        <p:spPr>
          <a:xfrm>
            <a:off x="473967" y="3263120"/>
            <a:ext cx="2797515" cy="724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du système de transmission</a:t>
            </a:r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subTitle" idx="14"/>
          </p:nvPr>
        </p:nvSpPr>
        <p:spPr>
          <a:xfrm>
            <a:off x="3419250" y="340135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 d’étude</a:t>
            </a:r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subTitle" idx="15"/>
          </p:nvPr>
        </p:nvSpPr>
        <p:spPr>
          <a:xfrm>
            <a:off x="6118525" y="340135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Bilan</a:t>
            </a:r>
            <a:endParaRPr/>
          </a:p>
        </p:txBody>
      </p:sp>
      <p:sp>
        <p:nvSpPr>
          <p:cNvPr id="4" name="Google Shape;255;p31">
            <a:extLst>
              <a:ext uri="{FF2B5EF4-FFF2-40B4-BE49-F238E27FC236}">
                <a16:creationId xmlns:a16="http://schemas.microsoft.com/office/drawing/2014/main" id="{774D8AA0-B977-49DC-4AA0-BE913B769E8D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118525" y="1842803"/>
            <a:ext cx="2305500" cy="768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du développement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D2CEF05-49AB-0DCF-D839-F60028B9A603}"/>
              </a:ext>
            </a:extLst>
          </p:cNvPr>
          <p:cNvSpPr txBox="1"/>
          <p:nvPr/>
        </p:nvSpPr>
        <p:spPr>
          <a:xfrm>
            <a:off x="8890385" y="4835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>
          <a:extLst>
            <a:ext uri="{FF2B5EF4-FFF2-40B4-BE49-F238E27FC236}">
              <a16:creationId xmlns:a16="http://schemas.microsoft.com/office/drawing/2014/main" id="{7BA47498-4986-030C-0226-EC1223486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8;p34">
            <a:extLst>
              <a:ext uri="{FF2B5EF4-FFF2-40B4-BE49-F238E27FC236}">
                <a16:creationId xmlns:a16="http://schemas.microsoft.com/office/drawing/2014/main" id="{F666E0B1-2ADB-C804-E8C4-E9FBB28A54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991" y="325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fr-FR" sz="3000" b="0" i="0" u="none" strike="noStrike">
                <a:solidFill>
                  <a:srgbClr val="FFFFFF"/>
                </a:solidFill>
                <a:effectLst/>
                <a:latin typeface="Figtree" pitchFamily="2" charset="0"/>
              </a:rPr>
              <a:t>Cas d’étude – Environnement 1</a:t>
            </a:r>
            <a:endParaRPr lang="fr-FR" sz="3000"/>
          </a:p>
        </p:txBody>
      </p:sp>
      <p:sp>
        <p:nvSpPr>
          <p:cNvPr id="5" name="Google Shape;272;p33">
            <a:extLst>
              <a:ext uri="{FF2B5EF4-FFF2-40B4-BE49-F238E27FC236}">
                <a16:creationId xmlns:a16="http://schemas.microsoft.com/office/drawing/2014/main" id="{6D40E9E1-8ADE-E35F-5069-463354F7BB0D}"/>
              </a:ext>
            </a:extLst>
          </p:cNvPr>
          <p:cNvSpPr txBox="1">
            <a:spLocks/>
          </p:cNvSpPr>
          <p:nvPr/>
        </p:nvSpPr>
        <p:spPr>
          <a:xfrm>
            <a:off x="781289" y="1043796"/>
            <a:ext cx="6685946" cy="36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buFont typeface="Nunito Light"/>
              <a:buNone/>
            </a:pPr>
            <a:r>
              <a:rPr lang="fr-FR" sz="1600"/>
              <a:t>Comment fiabiliser notre solution ?</a:t>
            </a:r>
          </a:p>
        </p:txBody>
      </p:sp>
      <p:sp>
        <p:nvSpPr>
          <p:cNvPr id="6" name="Google Shape;272;p33">
            <a:extLst>
              <a:ext uri="{FF2B5EF4-FFF2-40B4-BE49-F238E27FC236}">
                <a16:creationId xmlns:a16="http://schemas.microsoft.com/office/drawing/2014/main" id="{2D101BBF-5416-7915-3C03-1F0B9C8D9EE6}"/>
              </a:ext>
            </a:extLst>
          </p:cNvPr>
          <p:cNvSpPr txBox="1">
            <a:spLocks/>
          </p:cNvSpPr>
          <p:nvPr/>
        </p:nvSpPr>
        <p:spPr>
          <a:xfrm>
            <a:off x="781288" y="1558740"/>
            <a:ext cx="8362712" cy="36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buFont typeface="Nunito Light"/>
              <a:buNone/>
            </a:pPr>
            <a:r>
              <a:rPr lang="fr-FR" sz="1600">
                <a:sym typeface="Wingdings" pitchFamily="2" charset="2"/>
              </a:rPr>
              <a:t> Utilisation du couple codeur / décodeur afin d’avoir un code correcteur d’erreurs</a:t>
            </a:r>
            <a:endParaRPr lang="fr-FR" sz="1600"/>
          </a:p>
        </p:txBody>
      </p:sp>
      <p:sp>
        <p:nvSpPr>
          <p:cNvPr id="7" name="Google Shape;272;p33">
            <a:extLst>
              <a:ext uri="{FF2B5EF4-FFF2-40B4-BE49-F238E27FC236}">
                <a16:creationId xmlns:a16="http://schemas.microsoft.com/office/drawing/2014/main" id="{67C3E9A8-D7E1-FBF9-F0D7-453AB19538E3}"/>
              </a:ext>
            </a:extLst>
          </p:cNvPr>
          <p:cNvSpPr txBox="1">
            <a:spLocks/>
          </p:cNvSpPr>
          <p:nvPr/>
        </p:nvSpPr>
        <p:spPr>
          <a:xfrm>
            <a:off x="1551525" y="2203156"/>
            <a:ext cx="1512950" cy="62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just"/>
            <a:r>
              <a:rPr lang="fr-FR" sz="1600" dirty="0">
                <a:sym typeface="Wingdings" pitchFamily="2" charset="2"/>
              </a:rPr>
              <a:t>0  010</a:t>
            </a:r>
          </a:p>
          <a:p>
            <a:pPr marL="285750" indent="-285750" algn="just"/>
            <a:r>
              <a:rPr lang="fr-FR" sz="1600" dirty="0">
                <a:sym typeface="Wingdings" pitchFamily="2" charset="2"/>
              </a:rPr>
              <a:t> 1  101</a:t>
            </a:r>
            <a:endParaRPr lang="fr-FR" sz="1600" dirty="0"/>
          </a:p>
        </p:txBody>
      </p:sp>
      <p:sp>
        <p:nvSpPr>
          <p:cNvPr id="9" name="Google Shape;272;p33">
            <a:extLst>
              <a:ext uri="{FF2B5EF4-FFF2-40B4-BE49-F238E27FC236}">
                <a16:creationId xmlns:a16="http://schemas.microsoft.com/office/drawing/2014/main" id="{0437BF52-1AE7-3317-E766-64FE16E693A3}"/>
              </a:ext>
            </a:extLst>
          </p:cNvPr>
          <p:cNvSpPr txBox="1">
            <a:spLocks/>
          </p:cNvSpPr>
          <p:nvPr/>
        </p:nvSpPr>
        <p:spPr>
          <a:xfrm>
            <a:off x="2728037" y="1901783"/>
            <a:ext cx="524591" cy="122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buNone/>
            </a:pPr>
            <a:r>
              <a:rPr lang="fr-FR" sz="7200" b="1"/>
              <a:t>}</a:t>
            </a:r>
          </a:p>
        </p:txBody>
      </p:sp>
      <p:sp>
        <p:nvSpPr>
          <p:cNvPr id="10" name="Google Shape;272;p33">
            <a:extLst>
              <a:ext uri="{FF2B5EF4-FFF2-40B4-BE49-F238E27FC236}">
                <a16:creationId xmlns:a16="http://schemas.microsoft.com/office/drawing/2014/main" id="{1B141C78-F644-7570-1E63-44AEC7E65800}"/>
              </a:ext>
            </a:extLst>
          </p:cNvPr>
          <p:cNvSpPr txBox="1">
            <a:spLocks/>
          </p:cNvSpPr>
          <p:nvPr/>
        </p:nvSpPr>
        <p:spPr>
          <a:xfrm>
            <a:off x="3281048" y="2332532"/>
            <a:ext cx="3638736" cy="36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buFont typeface="Nunito Light"/>
              <a:buNone/>
            </a:pPr>
            <a:r>
              <a:rPr lang="fr-FR" sz="1600">
                <a:sym typeface="Wingdings" pitchFamily="2" charset="2"/>
              </a:rPr>
              <a:t>3 bits transmis pour chaque bit utile</a:t>
            </a:r>
            <a:endParaRPr lang="fr-FR" sz="1600"/>
          </a:p>
        </p:txBody>
      </p:sp>
      <p:sp>
        <p:nvSpPr>
          <p:cNvPr id="11" name="Google Shape;272;p33">
            <a:extLst>
              <a:ext uri="{FF2B5EF4-FFF2-40B4-BE49-F238E27FC236}">
                <a16:creationId xmlns:a16="http://schemas.microsoft.com/office/drawing/2014/main" id="{0FC079A0-90B7-08B5-67CD-0B385CB9B7D4}"/>
              </a:ext>
            </a:extLst>
          </p:cNvPr>
          <p:cNvSpPr txBox="1">
            <a:spLocks/>
          </p:cNvSpPr>
          <p:nvPr/>
        </p:nvSpPr>
        <p:spPr>
          <a:xfrm>
            <a:off x="781288" y="3104459"/>
            <a:ext cx="7460669" cy="151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itchFamily="2" charset="2"/>
              <a:buChar char="à"/>
            </a:pPr>
            <a:r>
              <a:rPr lang="fr-FR" sz="1600" dirty="0">
                <a:sym typeface="Wingdings" pitchFamily="2" charset="2"/>
              </a:rPr>
              <a:t>Conséquences :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à"/>
            </a:pPr>
            <a:r>
              <a:rPr lang="fr-FR" sz="1600" dirty="0">
                <a:sym typeface="Wingdings" pitchFamily="2" charset="2"/>
              </a:rPr>
              <a:t>L’émetteur consomme 1.308 Joules par jour (30,8%),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à"/>
            </a:pPr>
            <a:r>
              <a:rPr lang="fr-FR" sz="1600" dirty="0">
                <a:sym typeface="Wingdings" pitchFamily="2" charset="2"/>
              </a:rPr>
              <a:t>Cela réduit l’autonomie du système à 2 jours, 6 heures et 57 minutes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à"/>
            </a:pPr>
            <a:r>
              <a:rPr lang="fr-FR" sz="1600" dirty="0">
                <a:sym typeface="Wingdings" pitchFamily="2" charset="2"/>
              </a:rPr>
              <a:t>Avantage : amélioration de la fiabilité de la transmission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à"/>
            </a:pPr>
            <a:r>
              <a:rPr lang="fr-FR" sz="1600" dirty="0">
                <a:sym typeface="Wingdings" pitchFamily="2" charset="2"/>
              </a:rPr>
              <a:t>Inconvénient : augmentation de la consommation</a:t>
            </a:r>
            <a:endParaRPr lang="fr-FR" sz="16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30D4B0F-765E-99C2-B57A-3CCDEE023EFB}"/>
              </a:ext>
            </a:extLst>
          </p:cNvPr>
          <p:cNvSpPr txBox="1"/>
          <p:nvPr/>
        </p:nvSpPr>
        <p:spPr>
          <a:xfrm>
            <a:off x="8781528" y="4835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527000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8B80C294-DD12-0F80-6899-45305124D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8;p34">
            <a:extLst>
              <a:ext uri="{FF2B5EF4-FFF2-40B4-BE49-F238E27FC236}">
                <a16:creationId xmlns:a16="http://schemas.microsoft.com/office/drawing/2014/main" id="{BD408779-7A3B-461D-396C-9D1472966D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991" y="45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fr-FR" sz="3000" b="0" i="0" u="none" strike="noStrike" dirty="0">
                <a:solidFill>
                  <a:srgbClr val="FFFFFF"/>
                </a:solidFill>
                <a:effectLst/>
                <a:latin typeface="Figtree" pitchFamily="2" charset="0"/>
              </a:rPr>
              <a:t>Cas d’étude – Environnement 2</a:t>
            </a:r>
            <a:endParaRPr lang="fr-FR" sz="3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A882515-6702-990D-4FB7-2A1291474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171" y="1021079"/>
            <a:ext cx="7143145" cy="3850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521221-A1D6-5911-6481-AA2087FA2265}"/>
              </a:ext>
            </a:extLst>
          </p:cNvPr>
          <p:cNvSpPr txBox="1"/>
          <p:nvPr/>
        </p:nvSpPr>
        <p:spPr>
          <a:xfrm>
            <a:off x="8781528" y="4835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3FBFC04-CA4E-F9AF-2736-CE2E32BB570A}"/>
              </a:ext>
            </a:extLst>
          </p:cNvPr>
          <p:cNvSpPr txBox="1"/>
          <p:nvPr/>
        </p:nvSpPr>
        <p:spPr>
          <a:xfrm>
            <a:off x="110525" y="1355651"/>
            <a:ext cx="1876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SNR : 15 dB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Signal : NRZ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nbEch</a:t>
            </a:r>
            <a:r>
              <a:rPr lang="fr-FR" sz="1600" dirty="0">
                <a:solidFill>
                  <a:schemeClr val="tx1"/>
                </a:solidFill>
              </a:rPr>
              <a:t> : 30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Même </a:t>
            </a:r>
            <a:r>
              <a:rPr lang="fr-FR" sz="1600" dirty="0" err="1">
                <a:solidFill>
                  <a:schemeClr val="tx1"/>
                </a:solidFill>
              </a:rPr>
              <a:t>seed</a:t>
            </a:r>
            <a:r>
              <a:rPr lang="fr-FR" sz="1600" dirty="0">
                <a:solidFill>
                  <a:schemeClr val="tx1"/>
                </a:solidFill>
              </a:rPr>
              <a:t> pour toutes les simulations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1 </a:t>
            </a:r>
            <a:r>
              <a:rPr lang="fr-FR" sz="1600" dirty="0" err="1">
                <a:solidFill>
                  <a:schemeClr val="tx1"/>
                </a:solidFill>
              </a:rPr>
              <a:t>multiTrajet</a:t>
            </a:r>
            <a:r>
              <a:rPr lang="fr-FR" sz="1600" dirty="0">
                <a:solidFill>
                  <a:schemeClr val="tx1"/>
                </a:solidFill>
              </a:rPr>
              <a:t> de rapport d’amplitude 0,5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7954E7E-0CA9-DE95-2D00-5C86C1412644}"/>
              </a:ext>
            </a:extLst>
          </p:cNvPr>
          <p:cNvSpPr txBox="1"/>
          <p:nvPr/>
        </p:nvSpPr>
        <p:spPr>
          <a:xfrm>
            <a:off x="110525" y="603590"/>
            <a:ext cx="8414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</a:rPr>
              <a:t>Déploiement du système dans un canal à deux trajets (10us de retard) avec formes d’onde NRZ et NRZT</a:t>
            </a:r>
          </a:p>
        </p:txBody>
      </p:sp>
    </p:spTree>
    <p:extLst>
      <p:ext uri="{BB962C8B-B14F-4D97-AF65-F5344CB8AC3E}">
        <p14:creationId xmlns:p14="http://schemas.microsoft.com/office/powerpoint/2010/main" val="2303250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9525236E-C60F-FE4B-A982-3559CC5D2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8;p34">
            <a:extLst>
              <a:ext uri="{FF2B5EF4-FFF2-40B4-BE49-F238E27FC236}">
                <a16:creationId xmlns:a16="http://schemas.microsoft.com/office/drawing/2014/main" id="{037F6F51-5772-A789-77DF-D6BEA22493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991" y="325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fr-FR" sz="3000" b="0" i="0" u="none" strike="noStrike">
                <a:solidFill>
                  <a:srgbClr val="FFFFFF"/>
                </a:solidFill>
                <a:effectLst/>
                <a:latin typeface="Figtree" pitchFamily="2" charset="0"/>
              </a:rPr>
              <a:t>Cas d’étude – Environnement 2</a:t>
            </a:r>
            <a:endParaRPr lang="fr-FR" sz="300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5A945C-B975-3C9F-4D01-D43E4B4C4CDA}"/>
              </a:ext>
            </a:extLst>
          </p:cNvPr>
          <p:cNvSpPr txBox="1"/>
          <p:nvPr/>
        </p:nvSpPr>
        <p:spPr>
          <a:xfrm>
            <a:off x="8781528" y="4835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B2FF97B-3830-C417-EF93-BDC7B0BB977A}"/>
              </a:ext>
            </a:extLst>
          </p:cNvPr>
          <p:cNvSpPr txBox="1"/>
          <p:nvPr/>
        </p:nvSpPr>
        <p:spPr>
          <a:xfrm>
            <a:off x="110525" y="1355651"/>
            <a:ext cx="187664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SNR : 15 dB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Signal : NRZT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nbEch</a:t>
            </a:r>
            <a:r>
              <a:rPr lang="fr-FR" sz="1600" dirty="0">
                <a:solidFill>
                  <a:schemeClr val="tx1"/>
                </a:solidFill>
              </a:rPr>
              <a:t> : 30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Même </a:t>
            </a:r>
            <a:r>
              <a:rPr lang="fr-FR" sz="1600" dirty="0" err="1">
                <a:solidFill>
                  <a:schemeClr val="tx1"/>
                </a:solidFill>
              </a:rPr>
              <a:t>seed</a:t>
            </a:r>
            <a:r>
              <a:rPr lang="fr-FR" sz="1600" dirty="0">
                <a:solidFill>
                  <a:schemeClr val="tx1"/>
                </a:solidFill>
              </a:rPr>
              <a:t> pour toutes les simulations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1 </a:t>
            </a:r>
            <a:r>
              <a:rPr lang="fr-FR" sz="1600" dirty="0" err="1">
                <a:solidFill>
                  <a:schemeClr val="tx1"/>
                </a:solidFill>
              </a:rPr>
              <a:t>multiTrajet</a:t>
            </a:r>
            <a:r>
              <a:rPr lang="fr-FR" sz="1600" dirty="0">
                <a:solidFill>
                  <a:schemeClr val="tx1"/>
                </a:solidFill>
              </a:rPr>
              <a:t> de rapport d’amplitude 0,5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D3C9C7E-0DA7-E5ED-F206-9F52AC926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496" y="1021079"/>
            <a:ext cx="7177820" cy="3850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39631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>
          <a:extLst>
            <a:ext uri="{FF2B5EF4-FFF2-40B4-BE49-F238E27FC236}">
              <a16:creationId xmlns:a16="http://schemas.microsoft.com/office/drawing/2014/main" id="{FDBBC77D-3D6F-29DF-D093-02467A7DD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8;p34">
            <a:extLst>
              <a:ext uri="{FF2B5EF4-FFF2-40B4-BE49-F238E27FC236}">
                <a16:creationId xmlns:a16="http://schemas.microsoft.com/office/drawing/2014/main" id="{1B0C3A82-FD5C-611F-FDE4-7A4D5B4AC4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991" y="325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fr-FR" sz="3000" b="0" i="0" u="none" strike="noStrike">
                <a:solidFill>
                  <a:srgbClr val="FFFFFF"/>
                </a:solidFill>
                <a:effectLst/>
                <a:latin typeface="Figtree" pitchFamily="2" charset="0"/>
              </a:rPr>
              <a:t>Bilan</a:t>
            </a:r>
            <a:endParaRPr lang="fr-FR" sz="300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12FC34D-4C83-81B0-34EA-EDF810BA9E18}"/>
              </a:ext>
            </a:extLst>
          </p:cNvPr>
          <p:cNvSpPr txBox="1"/>
          <p:nvPr/>
        </p:nvSpPr>
        <p:spPr>
          <a:xfrm>
            <a:off x="8781528" y="4835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7" name="Google Shape;272;p33">
            <a:extLst>
              <a:ext uri="{FF2B5EF4-FFF2-40B4-BE49-F238E27FC236}">
                <a16:creationId xmlns:a16="http://schemas.microsoft.com/office/drawing/2014/main" id="{097536E1-1D10-B7A3-28E0-98F3F0B00FDB}"/>
              </a:ext>
            </a:extLst>
          </p:cNvPr>
          <p:cNvSpPr txBox="1">
            <a:spLocks/>
          </p:cNvSpPr>
          <p:nvPr/>
        </p:nvSpPr>
        <p:spPr>
          <a:xfrm>
            <a:off x="365315" y="731822"/>
            <a:ext cx="4902876" cy="4378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None/>
            </a:pPr>
            <a:endParaRPr lang="fr-FR" sz="1400" b="1" dirty="0"/>
          </a:p>
          <a:p>
            <a:pPr>
              <a:spcBef>
                <a:spcPts val="1000"/>
              </a:spcBef>
            </a:pPr>
            <a:r>
              <a:rPr lang="fr-FR" sz="1400" dirty="0"/>
              <a:t>Les résultats obtenus avec notre simulateur sont en accord avec les résultats théoriques</a:t>
            </a:r>
          </a:p>
          <a:p>
            <a:pPr marL="152400" indent="0">
              <a:spcBef>
                <a:spcPts val="1000"/>
              </a:spcBef>
              <a:buNone/>
            </a:pPr>
            <a:endParaRPr lang="fr-FR" sz="1400" dirty="0"/>
          </a:p>
          <a:p>
            <a:pPr>
              <a:spcBef>
                <a:spcPts val="1000"/>
              </a:spcBef>
            </a:pPr>
            <a:r>
              <a:rPr lang="fr-FR" sz="1400" dirty="0"/>
              <a:t>Propositions de solutions en réponse au cas d'étude pour les deux environnements</a:t>
            </a:r>
            <a:endParaRPr lang="fr-FR" dirty="0"/>
          </a:p>
          <a:p>
            <a:pPr marL="152400" indent="0">
              <a:spcBef>
                <a:spcPts val="1000"/>
              </a:spcBef>
              <a:buNone/>
            </a:pPr>
            <a:endParaRPr lang="fr-FR" sz="1400" dirty="0"/>
          </a:p>
          <a:p>
            <a:pPr>
              <a:spcBef>
                <a:spcPts val="1000"/>
              </a:spcBef>
            </a:pPr>
            <a:r>
              <a:rPr lang="fr-FR" sz="1400" dirty="0"/>
              <a:t>Pas de soucis majeurs rencontrés durant le projet. Les points réguliers avec le client étaient positifs</a:t>
            </a:r>
          </a:p>
          <a:p>
            <a:pPr marL="152400" indent="0">
              <a:spcBef>
                <a:spcPts val="1000"/>
              </a:spcBef>
              <a:buNone/>
            </a:pPr>
            <a:endParaRPr lang="fr-FR" sz="1400" dirty="0"/>
          </a:p>
          <a:p>
            <a:pPr>
              <a:spcBef>
                <a:spcPts val="1000"/>
              </a:spcBef>
            </a:pPr>
            <a:r>
              <a:rPr lang="fr-FR" sz="1400" dirty="0"/>
              <a:t>L'organisation de l'équipe et les missions transversales de chacun ont permis de respecter les délais à chaque itération</a:t>
            </a:r>
          </a:p>
          <a:p>
            <a:pPr>
              <a:spcBef>
                <a:spcPts val="1000"/>
              </a:spcBef>
            </a:pPr>
            <a:endParaRPr lang="fr-FR" sz="1400"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F3CC19B-8B2D-9E50-D5BF-B715C9CFE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8947" y="1029854"/>
            <a:ext cx="3318094" cy="331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15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>
          <a:extLst>
            <a:ext uri="{FF2B5EF4-FFF2-40B4-BE49-F238E27FC236}">
              <a16:creationId xmlns:a16="http://schemas.microsoft.com/office/drawing/2014/main" id="{37310CAB-790A-722A-4F08-815E66C7C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8;p34">
            <a:extLst>
              <a:ext uri="{FF2B5EF4-FFF2-40B4-BE49-F238E27FC236}">
                <a16:creationId xmlns:a16="http://schemas.microsoft.com/office/drawing/2014/main" id="{279BF9AC-5E24-97F8-2021-8FDD010E81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870982"/>
            <a:ext cx="9144000" cy="14015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8000" b="0" i="0" u="none" strike="noStrike">
                <a:solidFill>
                  <a:srgbClr val="FFFFFF"/>
                </a:solidFill>
                <a:effectLst/>
                <a:latin typeface="Figtree" pitchFamily="2" charset="0"/>
              </a:rPr>
              <a:t>ANNEXES</a:t>
            </a:r>
            <a:endParaRPr lang="fr-FR" sz="8000"/>
          </a:p>
        </p:txBody>
      </p:sp>
    </p:spTree>
    <p:extLst>
      <p:ext uri="{BB962C8B-B14F-4D97-AF65-F5344CB8AC3E}">
        <p14:creationId xmlns:p14="http://schemas.microsoft.com/office/powerpoint/2010/main" val="1543039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AF9E2-0F44-DDAC-C616-D5B9A76D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77" y="120732"/>
            <a:ext cx="7704000" cy="572700"/>
          </a:xfrm>
        </p:spPr>
        <p:txBody>
          <a:bodyPr/>
          <a:lstStyle/>
          <a:p>
            <a:pPr algn="l"/>
            <a:r>
              <a:rPr lang="fr-FR" sz="2000"/>
              <a:t>Annexe, Calculs du débit binaire pour les signaux NRZ et NRZT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A39A10-A5BA-089B-B49A-EE4E21FDFED5}"/>
              </a:ext>
            </a:extLst>
          </p:cNvPr>
          <p:cNvSpPr/>
          <p:nvPr/>
        </p:nvSpPr>
        <p:spPr>
          <a:xfrm>
            <a:off x="4111699" y="-538278"/>
            <a:ext cx="460301" cy="270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2304966D-490C-4F16-C2A8-6B200A2BC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72" y="693432"/>
            <a:ext cx="4550427" cy="304036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BB43E15-7488-A3CD-A830-611317A67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7" y="693432"/>
            <a:ext cx="4143991" cy="29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40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5846BB-6990-ED76-00BB-FE13D5C0C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6"/>
            <a:ext cx="7704000" cy="572700"/>
          </a:xfrm>
        </p:spPr>
        <p:txBody>
          <a:bodyPr/>
          <a:lstStyle/>
          <a:p>
            <a:r>
              <a:rPr lang="fr-FR"/>
              <a:t>NRZ – Pas de BBG, pas de trajets</a:t>
            </a:r>
          </a:p>
        </p:txBody>
      </p:sp>
      <p:pic>
        <p:nvPicPr>
          <p:cNvPr id="9" name="Image 8" descr="Une image contenant texte, ligne, Parallèle, diagramme&#10;&#10;Description générée automatiquement">
            <a:extLst>
              <a:ext uri="{FF2B5EF4-FFF2-40B4-BE49-F238E27FC236}">
                <a16:creationId xmlns:a16="http://schemas.microsoft.com/office/drawing/2014/main" id="{028D0712-2E6C-8759-823C-7E073A115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019" y="721747"/>
            <a:ext cx="5517809" cy="44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55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C3719CA-8C9C-6A21-0CAD-C1A881C7B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6"/>
            <a:ext cx="7704000" cy="572700"/>
          </a:xfrm>
        </p:spPr>
        <p:txBody>
          <a:bodyPr/>
          <a:lstStyle/>
          <a:p>
            <a:r>
              <a:rPr lang="fr-FR"/>
              <a:t>NRZT – Pas de BBG, pas de trajets</a:t>
            </a:r>
          </a:p>
        </p:txBody>
      </p:sp>
      <p:pic>
        <p:nvPicPr>
          <p:cNvPr id="4" name="Image 3" descr="Une image contenant texte, ligne, Parallèle, nombre&#10;&#10;Description générée automatiquement">
            <a:extLst>
              <a:ext uri="{FF2B5EF4-FFF2-40B4-BE49-F238E27FC236}">
                <a16:creationId xmlns:a16="http://schemas.microsoft.com/office/drawing/2014/main" id="{93339A23-9A94-A120-A095-CFAD33B32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177" y="598950"/>
            <a:ext cx="5660256" cy="45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66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E5553-CC44-6458-71E2-645CD158D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F9419CFB-CC90-6598-0A12-AAB313442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6"/>
            <a:ext cx="7704000" cy="572700"/>
          </a:xfrm>
        </p:spPr>
        <p:txBody>
          <a:bodyPr/>
          <a:lstStyle/>
          <a:p>
            <a:r>
              <a:rPr lang="fr-FR"/>
              <a:t>RZ – Pas de BBG, pas de trajets</a:t>
            </a:r>
          </a:p>
        </p:txBody>
      </p:sp>
      <p:pic>
        <p:nvPicPr>
          <p:cNvPr id="2" name="Image 1" descr="Une image contenant texte, ligne, Parallèle, diagramme&#10;&#10;Description générée automatiquement">
            <a:extLst>
              <a:ext uri="{FF2B5EF4-FFF2-40B4-BE49-F238E27FC236}">
                <a16:creationId xmlns:a16="http://schemas.microsoft.com/office/drawing/2014/main" id="{17CA0F33-D348-66F2-A494-CF148BB71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714" y="680560"/>
            <a:ext cx="5555751" cy="446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87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7E0E0-5989-3B87-C258-F94F36E81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D47CEF34-55F8-C840-23E2-0A5C54CE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-4054"/>
            <a:ext cx="7704000" cy="572700"/>
          </a:xfrm>
        </p:spPr>
        <p:txBody>
          <a:bodyPr/>
          <a:lstStyle/>
          <a:p>
            <a:r>
              <a:rPr lang="fr-FR"/>
              <a:t>NRZ – Présence de BBG, pas de trajets</a:t>
            </a:r>
          </a:p>
        </p:txBody>
      </p:sp>
      <p:pic>
        <p:nvPicPr>
          <p:cNvPr id="4" name="Image 3" descr="Une image contenant texte, capture d’écran, ligne, Parallèle&#10;&#10;Description générée automatiquement">
            <a:extLst>
              <a:ext uri="{FF2B5EF4-FFF2-40B4-BE49-F238E27FC236}">
                <a16:creationId xmlns:a16="http://schemas.microsoft.com/office/drawing/2014/main" id="{E19483F7-27A0-C683-DB6E-CF7B2F49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974" y="567000"/>
            <a:ext cx="5702553" cy="45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8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46;p31">
            <a:extLst>
              <a:ext uri="{FF2B5EF4-FFF2-40B4-BE49-F238E27FC236}">
                <a16:creationId xmlns:a16="http://schemas.microsoft.com/office/drawing/2014/main" id="{B52866C5-F4B4-91E1-FF9E-7A1B66CC45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04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Équipe et rôles</a:t>
            </a:r>
            <a:endParaRPr sz="300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1A97AC5-B854-250B-28F3-154DAF05B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937" y="998537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874DE77-484E-2AE9-013E-6EE58FF15150}"/>
              </a:ext>
            </a:extLst>
          </p:cNvPr>
          <p:cNvSpPr txBox="1"/>
          <p:nvPr/>
        </p:nvSpPr>
        <p:spPr>
          <a:xfrm>
            <a:off x="586262" y="1792897"/>
            <a:ext cx="24003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100" b="1" i="0" u="none" strike="noStrike">
                <a:solidFill>
                  <a:srgbClr val="FFFFFF"/>
                </a:solidFill>
                <a:effectLst/>
                <a:latin typeface="DM Sans" pitchFamily="2" charset="77"/>
              </a:rPr>
              <a:t>Jordan BAUMARD</a:t>
            </a:r>
            <a:endParaRPr lang="fr-FR" sz="1100" b="0">
              <a:effectLst/>
              <a:latin typeface="DM Sans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100" b="0" i="0" u="none" strike="noStrike">
                <a:solidFill>
                  <a:srgbClr val="FFFFFF"/>
                </a:solidFill>
                <a:effectLst/>
                <a:latin typeface="DM Sans" pitchFamily="2" charset="77"/>
              </a:rPr>
              <a:t>Développeur principal</a:t>
            </a:r>
            <a:endParaRPr lang="fr-FR" sz="1100" b="0">
              <a:effectLst/>
              <a:latin typeface="DM Sans" pitchFamily="2" charset="77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61163ED-6657-3668-876A-1769C155BF31}"/>
              </a:ext>
            </a:extLst>
          </p:cNvPr>
          <p:cNvSpPr txBox="1"/>
          <p:nvPr/>
        </p:nvSpPr>
        <p:spPr>
          <a:xfrm>
            <a:off x="586262" y="2275194"/>
            <a:ext cx="2400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000" b="0" i="0" u="none" strike="noStrike">
                <a:solidFill>
                  <a:srgbClr val="FFFFFF"/>
                </a:solidFill>
                <a:effectLst/>
                <a:latin typeface="DM Sans" pitchFamily="2" charset="77"/>
              </a:rPr>
              <a:t>Conçoit l’architecture, développe les fonctionnalités clés et garantit la qualité du code</a:t>
            </a:r>
            <a:endParaRPr lang="fr-FR" sz="1000" b="0">
              <a:effectLst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28496D05-DB4B-9696-3667-7FB41A697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092" y="1012088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139FC32-C11E-7148-4DA5-45AB611E21FC}"/>
              </a:ext>
            </a:extLst>
          </p:cNvPr>
          <p:cNvSpPr txBox="1"/>
          <p:nvPr/>
        </p:nvSpPr>
        <p:spPr>
          <a:xfrm>
            <a:off x="3483417" y="1806448"/>
            <a:ext cx="24003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100" b="1" i="0" u="none" strike="noStrike">
                <a:solidFill>
                  <a:srgbClr val="FFFFFF"/>
                </a:solidFill>
                <a:effectLst/>
                <a:latin typeface="DM Sans" pitchFamily="2" charset="77"/>
              </a:rPr>
              <a:t>Roman GUERRY</a:t>
            </a:r>
            <a:endParaRPr lang="fr-FR" sz="1100" b="0">
              <a:effectLst/>
              <a:latin typeface="DM Sans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100" b="0" i="0" u="none" strike="noStrike">
                <a:solidFill>
                  <a:srgbClr val="FFFFFF"/>
                </a:solidFill>
                <a:effectLst/>
                <a:latin typeface="DM Sans" pitchFamily="2" charset="77"/>
              </a:rPr>
              <a:t>Développeur</a:t>
            </a:r>
            <a:endParaRPr lang="fr-FR" sz="1100" b="0">
              <a:effectLst/>
              <a:latin typeface="DM Sans" pitchFamily="2" charset="77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22BE383-23C0-C581-4A5E-6F8939E25936}"/>
              </a:ext>
            </a:extLst>
          </p:cNvPr>
          <p:cNvSpPr txBox="1"/>
          <p:nvPr/>
        </p:nvSpPr>
        <p:spPr>
          <a:xfrm>
            <a:off x="3483417" y="2288745"/>
            <a:ext cx="2400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000" b="0" i="0" u="none" strike="noStrike">
                <a:solidFill>
                  <a:srgbClr val="FFFFFF"/>
                </a:solidFill>
                <a:effectLst/>
                <a:latin typeface="DM Sans" pitchFamily="2" charset="77"/>
              </a:rPr>
              <a:t>Participe au développement de diverses fonctionnalités et contribue au bon déroulement du projet</a:t>
            </a:r>
            <a:endParaRPr lang="fr-FR" sz="1000" b="0">
              <a:effectLst/>
            </a:endParaRP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F9923AC8-E5A8-52DB-63DA-F2CDD2865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247" y="1002757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6183AAF-BA97-2855-EEEF-D16598DF851D}"/>
              </a:ext>
            </a:extLst>
          </p:cNvPr>
          <p:cNvSpPr txBox="1"/>
          <p:nvPr/>
        </p:nvSpPr>
        <p:spPr>
          <a:xfrm>
            <a:off x="6380572" y="1797117"/>
            <a:ext cx="24003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100" b="1" i="0" u="none" strike="noStrike">
                <a:solidFill>
                  <a:srgbClr val="FFFFFF"/>
                </a:solidFill>
                <a:effectLst/>
                <a:latin typeface="DM Sans" pitchFamily="2" charset="77"/>
              </a:rPr>
              <a:t>Pol GUILLOU</a:t>
            </a:r>
            <a:endParaRPr lang="fr-FR" sz="1100" b="0">
              <a:effectLst/>
              <a:latin typeface="DM Sans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100" b="0" i="0" u="none" strike="noStrike">
                <a:solidFill>
                  <a:srgbClr val="FFFFFF"/>
                </a:solidFill>
                <a:effectLst/>
                <a:latin typeface="DM Sans" pitchFamily="2" charset="77"/>
              </a:rPr>
              <a:t>Chef de projet</a:t>
            </a:r>
            <a:endParaRPr lang="fr-FR" sz="1100" b="0">
              <a:effectLst/>
              <a:latin typeface="DM Sans" pitchFamily="2" charset="77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A5AC9A2-C483-65A0-D8C6-EBB7B723EC7C}"/>
              </a:ext>
            </a:extLst>
          </p:cNvPr>
          <p:cNvSpPr txBox="1"/>
          <p:nvPr/>
        </p:nvSpPr>
        <p:spPr>
          <a:xfrm>
            <a:off x="6380572" y="2279414"/>
            <a:ext cx="2400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000" b="0" i="0" u="none" strike="noStrike">
                <a:solidFill>
                  <a:srgbClr val="FFFFFF"/>
                </a:solidFill>
                <a:effectLst/>
                <a:latin typeface="DM Sans" pitchFamily="2" charset="77"/>
              </a:rPr>
              <a:t>Coordonne le projet, assure la communication entre les membres et rédige le rapport</a:t>
            </a:r>
            <a:endParaRPr lang="fr-FR" sz="1000" b="0">
              <a:effectLst/>
            </a:endParaRP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1CD3C2D7-A498-0448-FF86-3AB8E7E00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508" y="3025763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8981994-E178-3089-C141-6D1058E7370C}"/>
              </a:ext>
            </a:extLst>
          </p:cNvPr>
          <p:cNvSpPr txBox="1"/>
          <p:nvPr/>
        </p:nvSpPr>
        <p:spPr>
          <a:xfrm>
            <a:off x="1837833" y="3820123"/>
            <a:ext cx="24003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100" b="1" i="0" u="none" strike="noStrike">
                <a:solidFill>
                  <a:srgbClr val="FFFFFF"/>
                </a:solidFill>
                <a:effectLst/>
                <a:latin typeface="DM Sans" pitchFamily="2" charset="77"/>
              </a:rPr>
              <a:t>Mathis MAQUENNE</a:t>
            </a:r>
            <a:endParaRPr lang="fr-FR" sz="1100" b="0">
              <a:effectLst/>
              <a:latin typeface="DM Sans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100" b="0" i="0" u="none" strike="noStrike">
                <a:solidFill>
                  <a:srgbClr val="FFFFFF"/>
                </a:solidFill>
                <a:effectLst/>
                <a:latin typeface="DM Sans" pitchFamily="2" charset="77"/>
              </a:rPr>
              <a:t>Responsable DevOps</a:t>
            </a:r>
            <a:endParaRPr lang="fr-FR" sz="1100" b="0">
              <a:effectLst/>
              <a:latin typeface="DM Sans" pitchFamily="2" charset="77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8D0DE44-49F4-50B9-97A5-4B836C363F7A}"/>
              </a:ext>
            </a:extLst>
          </p:cNvPr>
          <p:cNvSpPr txBox="1"/>
          <p:nvPr/>
        </p:nvSpPr>
        <p:spPr>
          <a:xfrm>
            <a:off x="1836084" y="4305292"/>
            <a:ext cx="2400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000" b="0" i="0" u="none" strike="noStrike">
                <a:solidFill>
                  <a:srgbClr val="FFFFFF"/>
                </a:solidFill>
                <a:effectLst/>
                <a:latin typeface="DM Sans" pitchFamily="2" charset="77"/>
              </a:rPr>
              <a:t>Automatise les tests, rédige la documentation, déploie automatiquement les livrables</a:t>
            </a:r>
            <a:endParaRPr lang="fr-FR" sz="1000" b="0">
              <a:effectLst/>
              <a:latin typeface="DM Sans" pitchFamily="2" charset="77"/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DD2C8A38-5F93-F56A-A06E-5CE07E31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38" y="3025763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61A55FF-3EF3-2ECC-F570-0B340DB4146A}"/>
              </a:ext>
            </a:extLst>
          </p:cNvPr>
          <p:cNvSpPr txBox="1"/>
          <p:nvPr/>
        </p:nvSpPr>
        <p:spPr>
          <a:xfrm>
            <a:off x="5106463" y="3820123"/>
            <a:ext cx="24003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100" b="1" i="0" u="none" strike="noStrike">
                <a:solidFill>
                  <a:srgbClr val="FFFFFF"/>
                </a:solidFill>
                <a:effectLst/>
                <a:latin typeface="DM Sans" pitchFamily="2" charset="77"/>
              </a:rPr>
              <a:t>Maxime PERE</a:t>
            </a:r>
            <a:endParaRPr lang="fr-FR" sz="1100" b="0">
              <a:effectLst/>
              <a:latin typeface="DM Sans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100" b="0" i="0" u="none" strike="noStrike">
                <a:solidFill>
                  <a:srgbClr val="FFFFFF"/>
                </a:solidFill>
                <a:effectLst/>
                <a:latin typeface="DM Sans" pitchFamily="2" charset="77"/>
              </a:rPr>
              <a:t>Responsable des tests</a:t>
            </a:r>
            <a:endParaRPr lang="fr-FR" sz="1100" b="0">
              <a:effectLst/>
              <a:latin typeface="DM Sans" pitchFamily="2" charset="77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B8120D9-972C-5E71-BBCD-23EDAF254985}"/>
              </a:ext>
            </a:extLst>
          </p:cNvPr>
          <p:cNvSpPr txBox="1"/>
          <p:nvPr/>
        </p:nvSpPr>
        <p:spPr>
          <a:xfrm>
            <a:off x="5106463" y="4302420"/>
            <a:ext cx="2400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000" b="0" i="0" u="none" strike="noStrike">
                <a:solidFill>
                  <a:srgbClr val="FFFFFF"/>
                </a:solidFill>
                <a:effectLst/>
                <a:latin typeface="DM Sans" pitchFamily="2" charset="77"/>
              </a:rPr>
              <a:t>Conçoit et exécute les tests, vérifie la qualité et assure le bon fonctionnement des fonctionnalités</a:t>
            </a:r>
            <a:endParaRPr lang="fr-FR" sz="1000" b="0">
              <a:effectLst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FEAA626-D4BF-2E33-77B5-56940B9A2B59}"/>
              </a:ext>
            </a:extLst>
          </p:cNvPr>
          <p:cNvSpPr txBox="1"/>
          <p:nvPr/>
        </p:nvSpPr>
        <p:spPr>
          <a:xfrm>
            <a:off x="8890385" y="4835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69392-F2D0-7181-7C21-7D1A89E24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756B8CF4-27ED-7533-0E32-CD561012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6"/>
            <a:ext cx="7704000" cy="572700"/>
          </a:xfrm>
        </p:spPr>
        <p:txBody>
          <a:bodyPr/>
          <a:lstStyle/>
          <a:p>
            <a:r>
              <a:rPr lang="fr-FR"/>
              <a:t>NRZT – Présence de BBG, pas de trajets</a:t>
            </a:r>
          </a:p>
        </p:txBody>
      </p:sp>
      <p:pic>
        <p:nvPicPr>
          <p:cNvPr id="4" name="Image 3" descr="Une image contenant texte, ligne, Police, Parallèle&#10;&#10;Description générée automatiquement">
            <a:extLst>
              <a:ext uri="{FF2B5EF4-FFF2-40B4-BE49-F238E27FC236}">
                <a16:creationId xmlns:a16="http://schemas.microsoft.com/office/drawing/2014/main" id="{FCA3D543-E986-0E11-C477-BC23EF4C5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99" y="570119"/>
            <a:ext cx="5612069" cy="456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93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C4D39-3818-39B9-5A58-0FB20C583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0AE37D09-9D2B-1A89-6D5B-A9D268095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6"/>
            <a:ext cx="7704000" cy="572700"/>
          </a:xfrm>
        </p:spPr>
        <p:txBody>
          <a:bodyPr/>
          <a:lstStyle/>
          <a:p>
            <a:r>
              <a:rPr lang="fr-FR"/>
              <a:t>RZ – Présence de BBG, pas de trajets</a:t>
            </a:r>
          </a:p>
        </p:txBody>
      </p:sp>
      <p:pic>
        <p:nvPicPr>
          <p:cNvPr id="2" name="Image 1" descr="Une image contenant texte, ligne, Police, Parallèle&#10;&#10;Description générée automatiquement">
            <a:extLst>
              <a:ext uri="{FF2B5EF4-FFF2-40B4-BE49-F238E27FC236}">
                <a16:creationId xmlns:a16="http://schemas.microsoft.com/office/drawing/2014/main" id="{32A2584C-DF45-92DD-6F70-824F18F60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849" y="604899"/>
            <a:ext cx="5635125" cy="45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60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47815-29BE-688E-56CF-509472640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363B464-59FE-6F51-C734-9666B88B5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8"/>
            <a:ext cx="9143999" cy="572700"/>
          </a:xfrm>
        </p:spPr>
        <p:txBody>
          <a:bodyPr/>
          <a:lstStyle/>
          <a:p>
            <a:r>
              <a:rPr lang="fr-FR"/>
              <a:t>NRZ – Pas de BBG, présences de trajets multiples</a:t>
            </a:r>
          </a:p>
        </p:txBody>
      </p:sp>
      <p:pic>
        <p:nvPicPr>
          <p:cNvPr id="2" name="Image 1" descr="Une image contenant texte, capture d’écran, ligne, nombre&#10;&#10;Description générée automatiquement">
            <a:extLst>
              <a:ext uri="{FF2B5EF4-FFF2-40B4-BE49-F238E27FC236}">
                <a16:creationId xmlns:a16="http://schemas.microsoft.com/office/drawing/2014/main" id="{67D9019A-7346-CEA1-6940-AC7C27890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807" y="580721"/>
            <a:ext cx="5452402" cy="4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98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883BC-DFB3-8FE8-8D6D-1F5E4AB58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31E20C1E-64F1-C63B-0F2B-BA5CEF64E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8"/>
            <a:ext cx="9143999" cy="572700"/>
          </a:xfrm>
        </p:spPr>
        <p:txBody>
          <a:bodyPr/>
          <a:lstStyle/>
          <a:p>
            <a:r>
              <a:rPr lang="fr-FR"/>
              <a:t>NRZT – Pas de BBG, présences de trajets multiples</a:t>
            </a:r>
          </a:p>
        </p:txBody>
      </p:sp>
      <p:pic>
        <p:nvPicPr>
          <p:cNvPr id="2" name="Image 1" descr="Une image contenant texte, ligne, Parallèle, nombre&#10;&#10;Description générée automatiquement">
            <a:extLst>
              <a:ext uri="{FF2B5EF4-FFF2-40B4-BE49-F238E27FC236}">
                <a16:creationId xmlns:a16="http://schemas.microsoft.com/office/drawing/2014/main" id="{BF66A4AB-3811-B24B-19FB-ED18219BB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889" y="598035"/>
            <a:ext cx="5678256" cy="45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63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5DD0D-8FC7-251F-C2E7-2BAE41DA9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D9BB83D6-2D1B-D4C2-77E4-4C4B0E5D0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8"/>
            <a:ext cx="9143999" cy="572700"/>
          </a:xfrm>
        </p:spPr>
        <p:txBody>
          <a:bodyPr/>
          <a:lstStyle/>
          <a:p>
            <a:r>
              <a:rPr lang="fr-FR"/>
              <a:t>RZ – Pas de BBG, présences de trajets multiples</a:t>
            </a:r>
          </a:p>
        </p:txBody>
      </p:sp>
      <p:pic>
        <p:nvPicPr>
          <p:cNvPr id="2" name="Image 1" descr="Une image contenant texte, ligne, Parallèle, Police&#10;&#10;Description générée automatiquement">
            <a:extLst>
              <a:ext uri="{FF2B5EF4-FFF2-40B4-BE49-F238E27FC236}">
                <a16:creationId xmlns:a16="http://schemas.microsoft.com/office/drawing/2014/main" id="{9C4BAB31-9E97-49E1-63E5-A3560E22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68" y="653026"/>
            <a:ext cx="5575713" cy="44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61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4EB74-7427-DDCC-2D82-489B240AE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31C424BF-41E8-E7E7-790A-C2F79538A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8"/>
            <a:ext cx="9143999" cy="572700"/>
          </a:xfrm>
        </p:spPr>
        <p:txBody>
          <a:bodyPr/>
          <a:lstStyle/>
          <a:p>
            <a:r>
              <a:rPr lang="fr-FR"/>
              <a:t>NRZ – Présence de BBG + trajets multiples</a:t>
            </a:r>
          </a:p>
        </p:txBody>
      </p:sp>
      <p:pic>
        <p:nvPicPr>
          <p:cNvPr id="3" name="Image 2" descr="Une image contenant texte, ligne, capture d’écran, Police&#10;&#10;Description générée automatiquement">
            <a:extLst>
              <a:ext uri="{FF2B5EF4-FFF2-40B4-BE49-F238E27FC236}">
                <a16:creationId xmlns:a16="http://schemas.microsoft.com/office/drawing/2014/main" id="{B6D77279-0BCC-8DEB-BDB5-64D4E76BD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11" y="580264"/>
            <a:ext cx="5841394" cy="46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1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5EF6-F50D-4E68-DA14-888AA712F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E931953C-4761-A467-90ED-9EA103BE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8"/>
            <a:ext cx="9143999" cy="572700"/>
          </a:xfrm>
        </p:spPr>
        <p:txBody>
          <a:bodyPr/>
          <a:lstStyle/>
          <a:p>
            <a:r>
              <a:rPr lang="fr-FR"/>
              <a:t>NRZT – Présence de BBG + trajets multiples</a:t>
            </a:r>
          </a:p>
        </p:txBody>
      </p:sp>
      <p:pic>
        <p:nvPicPr>
          <p:cNvPr id="2" name="Image 1" descr="Une image contenant texte, Police, capture d’écran, ligne&#10;&#10;Description générée automatiquement">
            <a:extLst>
              <a:ext uri="{FF2B5EF4-FFF2-40B4-BE49-F238E27FC236}">
                <a16:creationId xmlns:a16="http://schemas.microsoft.com/office/drawing/2014/main" id="{9F6F9A23-01BD-0D00-8291-237D87B01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767" y="574238"/>
            <a:ext cx="5673398" cy="45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44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5592E-80DF-1A50-423C-FCFD5D392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CA6BB6D-5BAA-F019-5A20-0B1FD6E6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8"/>
            <a:ext cx="9143999" cy="572700"/>
          </a:xfrm>
        </p:spPr>
        <p:txBody>
          <a:bodyPr/>
          <a:lstStyle/>
          <a:p>
            <a:r>
              <a:rPr lang="fr-FR"/>
              <a:t>RZ – Présence de BBG + trajets multiples</a:t>
            </a:r>
          </a:p>
        </p:txBody>
      </p:sp>
      <p:pic>
        <p:nvPicPr>
          <p:cNvPr id="2" name="Image 1" descr="Une image contenant texte, Police, ligne, écriture manuscrite&#10;&#10;Description générée automatiquement">
            <a:extLst>
              <a:ext uri="{FF2B5EF4-FFF2-40B4-BE49-F238E27FC236}">
                <a16:creationId xmlns:a16="http://schemas.microsoft.com/office/drawing/2014/main" id="{79B460AF-E7EA-17A7-4935-085C6D54D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950" y="623437"/>
            <a:ext cx="5625600" cy="452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8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63DB48-BD49-768B-A2CD-14A9B446B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fr-FR" dirty="0"/>
              <a:t>Script </a:t>
            </a:r>
            <a:r>
              <a:rPr lang="fr-FR" dirty="0" err="1"/>
              <a:t>runTests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2980824-928C-6B7B-2D51-8228C1E96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267" y="639921"/>
            <a:ext cx="5613466" cy="450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79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66ADE-9F5D-8100-0578-B0AA205D0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FD047-F761-6664-BCD2-B49B311C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fr-FR" dirty="0" err="1"/>
              <a:t>Shuffle</a:t>
            </a:r>
            <a:r>
              <a:rPr lang="fr-FR" dirty="0"/>
              <a:t> des arguments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175440-FF8B-9603-E1CD-78A0DCC0B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505" y="991777"/>
            <a:ext cx="5888990" cy="315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49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 projet</a:t>
            </a:r>
            <a:endParaRPr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A1A06FA3-F12A-15FA-C883-0C797BBE3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7540" y="412493"/>
            <a:ext cx="3110023" cy="3110023"/>
          </a:xfrm>
          <a:prstGeom prst="rect">
            <a:avLst/>
          </a:prstGeom>
        </p:spPr>
      </p:pic>
      <p:grpSp>
        <p:nvGrpSpPr>
          <p:cNvPr id="8" name="Google Shape;412;p43">
            <a:extLst>
              <a:ext uri="{FF2B5EF4-FFF2-40B4-BE49-F238E27FC236}">
                <a16:creationId xmlns:a16="http://schemas.microsoft.com/office/drawing/2014/main" id="{A7753A8C-65B1-AA5C-AC6C-3F18A74680FB}"/>
              </a:ext>
            </a:extLst>
          </p:cNvPr>
          <p:cNvGrpSpPr/>
          <p:nvPr/>
        </p:nvGrpSpPr>
        <p:grpSpPr>
          <a:xfrm>
            <a:off x="2800963" y="2584511"/>
            <a:ext cx="344100" cy="344100"/>
            <a:chOff x="122900" y="2140575"/>
            <a:chExt cx="344100" cy="344100"/>
          </a:xfrm>
        </p:grpSpPr>
        <p:sp>
          <p:nvSpPr>
            <p:cNvPr id="9" name="Google Shape;413;p43">
              <a:extLst>
                <a:ext uri="{FF2B5EF4-FFF2-40B4-BE49-F238E27FC236}">
                  <a16:creationId xmlns:a16="http://schemas.microsoft.com/office/drawing/2014/main" id="{954E2FD5-BBD6-9DCB-ACCB-72E00341CD89}"/>
                </a:ext>
              </a:extLst>
            </p:cNvPr>
            <p:cNvSpPr/>
            <p:nvPr/>
          </p:nvSpPr>
          <p:spPr>
            <a:xfrm>
              <a:off x="122900" y="2140575"/>
              <a:ext cx="344100" cy="34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" name="Google Shape;414;p43">
              <a:extLst>
                <a:ext uri="{FF2B5EF4-FFF2-40B4-BE49-F238E27FC236}">
                  <a16:creationId xmlns:a16="http://schemas.microsoft.com/office/drawing/2014/main" id="{6A2F4689-4A35-AAA4-0AE7-A42AD5667F27}"/>
                </a:ext>
              </a:extLst>
            </p:cNvPr>
            <p:cNvSpPr/>
            <p:nvPr/>
          </p:nvSpPr>
          <p:spPr>
            <a:xfrm>
              <a:off x="173000" y="2190675"/>
              <a:ext cx="243900" cy="243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" name="Google Shape;415;p43">
              <a:extLst>
                <a:ext uri="{FF2B5EF4-FFF2-40B4-BE49-F238E27FC236}">
                  <a16:creationId xmlns:a16="http://schemas.microsoft.com/office/drawing/2014/main" id="{FF24F6B7-9553-BE1B-FA5F-40EDFB21116D}"/>
                </a:ext>
              </a:extLst>
            </p:cNvPr>
            <p:cNvSpPr/>
            <p:nvPr/>
          </p:nvSpPr>
          <p:spPr>
            <a:xfrm>
              <a:off x="221750" y="2239425"/>
              <a:ext cx="146400" cy="146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2" name="Google Shape;416;p43">
            <a:extLst>
              <a:ext uri="{FF2B5EF4-FFF2-40B4-BE49-F238E27FC236}">
                <a16:creationId xmlns:a16="http://schemas.microsoft.com/office/drawing/2014/main" id="{880EFE3E-9B34-9D3A-8429-5FB0998E87BA}"/>
              </a:ext>
            </a:extLst>
          </p:cNvPr>
          <p:cNvGrpSpPr/>
          <p:nvPr/>
        </p:nvGrpSpPr>
        <p:grpSpPr>
          <a:xfrm>
            <a:off x="4764763" y="2584511"/>
            <a:ext cx="344100" cy="344100"/>
            <a:chOff x="122900" y="2140575"/>
            <a:chExt cx="344100" cy="344100"/>
          </a:xfrm>
        </p:grpSpPr>
        <p:sp>
          <p:nvSpPr>
            <p:cNvPr id="13" name="Google Shape;417;p43">
              <a:extLst>
                <a:ext uri="{FF2B5EF4-FFF2-40B4-BE49-F238E27FC236}">
                  <a16:creationId xmlns:a16="http://schemas.microsoft.com/office/drawing/2014/main" id="{971A7C33-97B5-8907-6427-BAFC1CA2D523}"/>
                </a:ext>
              </a:extLst>
            </p:cNvPr>
            <p:cNvSpPr/>
            <p:nvPr/>
          </p:nvSpPr>
          <p:spPr>
            <a:xfrm>
              <a:off x="122900" y="2140575"/>
              <a:ext cx="344100" cy="34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" name="Google Shape;418;p43">
              <a:extLst>
                <a:ext uri="{FF2B5EF4-FFF2-40B4-BE49-F238E27FC236}">
                  <a16:creationId xmlns:a16="http://schemas.microsoft.com/office/drawing/2014/main" id="{DAA43C83-4984-232F-BF23-2D7ADF0B2D7C}"/>
                </a:ext>
              </a:extLst>
            </p:cNvPr>
            <p:cNvSpPr/>
            <p:nvPr/>
          </p:nvSpPr>
          <p:spPr>
            <a:xfrm>
              <a:off x="173000" y="2190675"/>
              <a:ext cx="243900" cy="243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" name="Google Shape;419;p43">
              <a:extLst>
                <a:ext uri="{FF2B5EF4-FFF2-40B4-BE49-F238E27FC236}">
                  <a16:creationId xmlns:a16="http://schemas.microsoft.com/office/drawing/2014/main" id="{C2BE4F35-7AAE-4498-DCA9-C65F1C8239BD}"/>
                </a:ext>
              </a:extLst>
            </p:cNvPr>
            <p:cNvSpPr/>
            <p:nvPr/>
          </p:nvSpPr>
          <p:spPr>
            <a:xfrm>
              <a:off x="221750" y="2239425"/>
              <a:ext cx="146400" cy="146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4" name="Google Shape;428;p43">
            <a:extLst>
              <a:ext uri="{FF2B5EF4-FFF2-40B4-BE49-F238E27FC236}">
                <a16:creationId xmlns:a16="http://schemas.microsoft.com/office/drawing/2014/main" id="{78B023F9-37A3-348C-5E62-D797C0DF08C0}"/>
              </a:ext>
            </a:extLst>
          </p:cNvPr>
          <p:cNvGrpSpPr/>
          <p:nvPr/>
        </p:nvGrpSpPr>
        <p:grpSpPr>
          <a:xfrm>
            <a:off x="6728313" y="1363279"/>
            <a:ext cx="344100" cy="344100"/>
            <a:chOff x="122900" y="2140575"/>
            <a:chExt cx="344100" cy="344100"/>
          </a:xfrm>
        </p:grpSpPr>
        <p:sp>
          <p:nvSpPr>
            <p:cNvPr id="25" name="Google Shape;429;p43">
              <a:extLst>
                <a:ext uri="{FF2B5EF4-FFF2-40B4-BE49-F238E27FC236}">
                  <a16:creationId xmlns:a16="http://schemas.microsoft.com/office/drawing/2014/main" id="{F0BBF981-CDED-0E81-57DC-F219CE4017A6}"/>
                </a:ext>
              </a:extLst>
            </p:cNvPr>
            <p:cNvSpPr/>
            <p:nvPr/>
          </p:nvSpPr>
          <p:spPr>
            <a:xfrm>
              <a:off x="122900" y="2140575"/>
              <a:ext cx="344100" cy="34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6" name="Google Shape;430;p43">
              <a:extLst>
                <a:ext uri="{FF2B5EF4-FFF2-40B4-BE49-F238E27FC236}">
                  <a16:creationId xmlns:a16="http://schemas.microsoft.com/office/drawing/2014/main" id="{B3A9B46C-AFAC-14CB-B795-9FB04761EE85}"/>
                </a:ext>
              </a:extLst>
            </p:cNvPr>
            <p:cNvSpPr/>
            <p:nvPr/>
          </p:nvSpPr>
          <p:spPr>
            <a:xfrm>
              <a:off x="173000" y="2190675"/>
              <a:ext cx="243900" cy="243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" name="Google Shape;431;p43">
              <a:extLst>
                <a:ext uri="{FF2B5EF4-FFF2-40B4-BE49-F238E27FC236}">
                  <a16:creationId xmlns:a16="http://schemas.microsoft.com/office/drawing/2014/main" id="{27FD3302-64DA-FB48-20B0-E1EED902C812}"/>
                </a:ext>
              </a:extLst>
            </p:cNvPr>
            <p:cNvSpPr/>
            <p:nvPr/>
          </p:nvSpPr>
          <p:spPr>
            <a:xfrm>
              <a:off x="221750" y="2239425"/>
              <a:ext cx="146400" cy="146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8" name="Google Shape;432;p43">
            <a:extLst>
              <a:ext uri="{FF2B5EF4-FFF2-40B4-BE49-F238E27FC236}">
                <a16:creationId xmlns:a16="http://schemas.microsoft.com/office/drawing/2014/main" id="{1AB3BC67-1C9B-6C53-1B60-4D322EDE0549}"/>
              </a:ext>
            </a:extLst>
          </p:cNvPr>
          <p:cNvGrpSpPr/>
          <p:nvPr/>
        </p:nvGrpSpPr>
        <p:grpSpPr>
          <a:xfrm>
            <a:off x="4764763" y="1363279"/>
            <a:ext cx="344100" cy="344100"/>
            <a:chOff x="122900" y="2140575"/>
            <a:chExt cx="344100" cy="344100"/>
          </a:xfrm>
        </p:grpSpPr>
        <p:sp>
          <p:nvSpPr>
            <p:cNvPr id="29" name="Google Shape;433;p43">
              <a:extLst>
                <a:ext uri="{FF2B5EF4-FFF2-40B4-BE49-F238E27FC236}">
                  <a16:creationId xmlns:a16="http://schemas.microsoft.com/office/drawing/2014/main" id="{83DFAC8B-808D-92DD-0263-DD2E13E829A5}"/>
                </a:ext>
              </a:extLst>
            </p:cNvPr>
            <p:cNvSpPr/>
            <p:nvPr/>
          </p:nvSpPr>
          <p:spPr>
            <a:xfrm>
              <a:off x="122900" y="2140575"/>
              <a:ext cx="344100" cy="34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" name="Google Shape;434;p43">
              <a:extLst>
                <a:ext uri="{FF2B5EF4-FFF2-40B4-BE49-F238E27FC236}">
                  <a16:creationId xmlns:a16="http://schemas.microsoft.com/office/drawing/2014/main" id="{1F120CF2-766F-F092-EF89-AFD8EB4E60FB}"/>
                </a:ext>
              </a:extLst>
            </p:cNvPr>
            <p:cNvSpPr/>
            <p:nvPr/>
          </p:nvSpPr>
          <p:spPr>
            <a:xfrm>
              <a:off x="173000" y="2190675"/>
              <a:ext cx="243900" cy="243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" name="Google Shape;435;p43">
              <a:extLst>
                <a:ext uri="{FF2B5EF4-FFF2-40B4-BE49-F238E27FC236}">
                  <a16:creationId xmlns:a16="http://schemas.microsoft.com/office/drawing/2014/main" id="{8CA528F2-442A-B886-AC74-39063B301ED5}"/>
                </a:ext>
              </a:extLst>
            </p:cNvPr>
            <p:cNvSpPr/>
            <p:nvPr/>
          </p:nvSpPr>
          <p:spPr>
            <a:xfrm>
              <a:off x="221750" y="2239425"/>
              <a:ext cx="146400" cy="146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32" name="Google Shape;437;p43">
            <a:extLst>
              <a:ext uri="{FF2B5EF4-FFF2-40B4-BE49-F238E27FC236}">
                <a16:creationId xmlns:a16="http://schemas.microsoft.com/office/drawing/2014/main" id="{2BD2DCBD-02E7-EC05-A21B-2104493D65F0}"/>
              </a:ext>
            </a:extLst>
          </p:cNvPr>
          <p:cNvSpPr txBox="1"/>
          <p:nvPr/>
        </p:nvSpPr>
        <p:spPr>
          <a:xfrm flipH="1">
            <a:off x="103575" y="1967505"/>
            <a:ext cx="1812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Nouvelle itération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" name="Google Shape;438;p43">
            <a:extLst>
              <a:ext uri="{FF2B5EF4-FFF2-40B4-BE49-F238E27FC236}">
                <a16:creationId xmlns:a16="http://schemas.microsoft.com/office/drawing/2014/main" id="{09966EDB-B85B-E16B-3E8D-C0F994B043B9}"/>
              </a:ext>
            </a:extLst>
          </p:cNvPr>
          <p:cNvSpPr txBox="1"/>
          <p:nvPr/>
        </p:nvSpPr>
        <p:spPr>
          <a:xfrm flipH="1">
            <a:off x="2067343" y="1881521"/>
            <a:ext cx="1812300" cy="55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Réflexion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20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autour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" sz="120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l’architecture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20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logicielle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" name="Google Shape;439;p43">
            <a:extLst>
              <a:ext uri="{FF2B5EF4-FFF2-40B4-BE49-F238E27FC236}">
                <a16:creationId xmlns:a16="http://schemas.microsoft.com/office/drawing/2014/main" id="{16E6A493-115F-BD79-2D82-888F32D46928}"/>
              </a:ext>
            </a:extLst>
          </p:cNvPr>
          <p:cNvSpPr txBox="1"/>
          <p:nvPr/>
        </p:nvSpPr>
        <p:spPr>
          <a:xfrm flipH="1">
            <a:off x="4029665" y="1967505"/>
            <a:ext cx="1812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Création de tests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5" name="Google Shape;441;p43">
            <a:extLst>
              <a:ext uri="{FF2B5EF4-FFF2-40B4-BE49-F238E27FC236}">
                <a16:creationId xmlns:a16="http://schemas.microsoft.com/office/drawing/2014/main" id="{5BBC0D3A-3D2B-89FA-F491-F8A5E2BFF57E}"/>
              </a:ext>
            </a:extLst>
          </p:cNvPr>
          <p:cNvCxnSpPr>
            <a:stCxn id="54" idx="6"/>
            <a:endCxn id="58" idx="2"/>
          </p:cNvCxnSpPr>
          <p:nvPr/>
        </p:nvCxnSpPr>
        <p:spPr>
          <a:xfrm>
            <a:off x="1181775" y="1535329"/>
            <a:ext cx="161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444;p43">
            <a:extLst>
              <a:ext uri="{FF2B5EF4-FFF2-40B4-BE49-F238E27FC236}">
                <a16:creationId xmlns:a16="http://schemas.microsoft.com/office/drawing/2014/main" id="{99B13BF7-89ED-1798-5378-CEDD33A01824}"/>
              </a:ext>
            </a:extLst>
          </p:cNvPr>
          <p:cNvCxnSpPr>
            <a:stCxn id="58" idx="6"/>
            <a:endCxn id="29" idx="2"/>
          </p:cNvCxnSpPr>
          <p:nvPr/>
        </p:nvCxnSpPr>
        <p:spPr>
          <a:xfrm>
            <a:off x="3145313" y="1535329"/>
            <a:ext cx="161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445;p43">
            <a:extLst>
              <a:ext uri="{FF2B5EF4-FFF2-40B4-BE49-F238E27FC236}">
                <a16:creationId xmlns:a16="http://schemas.microsoft.com/office/drawing/2014/main" id="{FA532CBA-802C-3D9C-6A46-78F0A2B528D2}"/>
              </a:ext>
            </a:extLst>
          </p:cNvPr>
          <p:cNvCxnSpPr>
            <a:cxnSpLocks/>
          </p:cNvCxnSpPr>
          <p:nvPr/>
        </p:nvCxnSpPr>
        <p:spPr>
          <a:xfrm>
            <a:off x="5108863" y="1534245"/>
            <a:ext cx="586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447;p43">
            <a:extLst>
              <a:ext uri="{FF2B5EF4-FFF2-40B4-BE49-F238E27FC236}">
                <a16:creationId xmlns:a16="http://schemas.microsoft.com/office/drawing/2014/main" id="{FA352953-2277-B777-91CE-F1E6C64D7B9E}"/>
              </a:ext>
            </a:extLst>
          </p:cNvPr>
          <p:cNvCxnSpPr>
            <a:cxnSpLocks/>
            <a:stCxn id="58" idx="4"/>
            <a:endCxn id="33" idx="0"/>
          </p:cNvCxnSpPr>
          <p:nvPr/>
        </p:nvCxnSpPr>
        <p:spPr>
          <a:xfrm>
            <a:off x="2973263" y="1707379"/>
            <a:ext cx="230" cy="17414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48;p43">
            <a:extLst>
              <a:ext uri="{FF2B5EF4-FFF2-40B4-BE49-F238E27FC236}">
                <a16:creationId xmlns:a16="http://schemas.microsoft.com/office/drawing/2014/main" id="{9FD37770-7B6C-410D-ADAD-55E7438CA7E9}"/>
              </a:ext>
            </a:extLst>
          </p:cNvPr>
          <p:cNvCxnSpPr>
            <a:stCxn id="29" idx="4"/>
            <a:endCxn id="34" idx="0"/>
          </p:cNvCxnSpPr>
          <p:nvPr/>
        </p:nvCxnSpPr>
        <p:spPr>
          <a:xfrm flipH="1">
            <a:off x="4935815" y="1707379"/>
            <a:ext cx="998" cy="26012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49;p43">
            <a:extLst>
              <a:ext uri="{FF2B5EF4-FFF2-40B4-BE49-F238E27FC236}">
                <a16:creationId xmlns:a16="http://schemas.microsoft.com/office/drawing/2014/main" id="{A0CE579C-5517-9112-3416-B52791CC438A}"/>
              </a:ext>
            </a:extLst>
          </p:cNvPr>
          <p:cNvCxnSpPr>
            <a:cxnSpLocks/>
          </p:cNvCxnSpPr>
          <p:nvPr/>
        </p:nvCxnSpPr>
        <p:spPr>
          <a:xfrm>
            <a:off x="5695329" y="1534245"/>
            <a:ext cx="0" cy="12294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50;p43">
            <a:extLst>
              <a:ext uri="{FF2B5EF4-FFF2-40B4-BE49-F238E27FC236}">
                <a16:creationId xmlns:a16="http://schemas.microsoft.com/office/drawing/2014/main" id="{49C3E95C-2162-3002-6307-1644C36FCCA6}"/>
              </a:ext>
            </a:extLst>
          </p:cNvPr>
          <p:cNvSpPr txBox="1"/>
          <p:nvPr/>
        </p:nvSpPr>
        <p:spPr>
          <a:xfrm flipH="1">
            <a:off x="2259617" y="3150431"/>
            <a:ext cx="1430382" cy="47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Analyse des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résultats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" name="Google Shape;452;p43">
            <a:extLst>
              <a:ext uri="{FF2B5EF4-FFF2-40B4-BE49-F238E27FC236}">
                <a16:creationId xmlns:a16="http://schemas.microsoft.com/office/drawing/2014/main" id="{D9FC4A3B-8AD9-0C43-32CB-518B0D0F9571}"/>
              </a:ext>
            </a:extLst>
          </p:cNvPr>
          <p:cNvSpPr txBox="1"/>
          <p:nvPr/>
        </p:nvSpPr>
        <p:spPr>
          <a:xfrm flipH="1">
            <a:off x="3943126" y="3129122"/>
            <a:ext cx="1995605" cy="51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Développement des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" sz="120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ouvelles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20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fonctionnalités</a:t>
            </a:r>
            <a:endParaRPr lang="en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8" name="Google Shape;457;p43">
            <a:extLst>
              <a:ext uri="{FF2B5EF4-FFF2-40B4-BE49-F238E27FC236}">
                <a16:creationId xmlns:a16="http://schemas.microsoft.com/office/drawing/2014/main" id="{1CD650E6-FC3D-8589-B9DB-CE29D57C21EA}"/>
              </a:ext>
            </a:extLst>
          </p:cNvPr>
          <p:cNvCxnSpPr>
            <a:cxnSpLocks/>
          </p:cNvCxnSpPr>
          <p:nvPr/>
        </p:nvCxnSpPr>
        <p:spPr>
          <a:xfrm>
            <a:off x="2975651" y="2928611"/>
            <a:ext cx="0" cy="26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58;p43">
            <a:extLst>
              <a:ext uri="{FF2B5EF4-FFF2-40B4-BE49-F238E27FC236}">
                <a16:creationId xmlns:a16="http://schemas.microsoft.com/office/drawing/2014/main" id="{932673E3-B5F4-CCFC-9154-03A74D407FC6}"/>
              </a:ext>
            </a:extLst>
          </p:cNvPr>
          <p:cNvCxnSpPr>
            <a:cxnSpLocks/>
          </p:cNvCxnSpPr>
          <p:nvPr/>
        </p:nvCxnSpPr>
        <p:spPr>
          <a:xfrm>
            <a:off x="4936901" y="2928611"/>
            <a:ext cx="0" cy="26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460;p43">
            <a:extLst>
              <a:ext uri="{FF2B5EF4-FFF2-40B4-BE49-F238E27FC236}">
                <a16:creationId xmlns:a16="http://schemas.microsoft.com/office/drawing/2014/main" id="{900A8865-6906-2E91-00BB-CF0FBA375272}"/>
              </a:ext>
            </a:extLst>
          </p:cNvPr>
          <p:cNvCxnSpPr>
            <a:cxnSpLocks/>
          </p:cNvCxnSpPr>
          <p:nvPr/>
        </p:nvCxnSpPr>
        <p:spPr>
          <a:xfrm>
            <a:off x="4936813" y="4153619"/>
            <a:ext cx="0" cy="26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" name="Google Shape;462;p43">
            <a:extLst>
              <a:ext uri="{FF2B5EF4-FFF2-40B4-BE49-F238E27FC236}">
                <a16:creationId xmlns:a16="http://schemas.microsoft.com/office/drawing/2014/main" id="{202DF309-F18F-C82D-A2D3-A0C78FC34309}"/>
              </a:ext>
            </a:extLst>
          </p:cNvPr>
          <p:cNvGrpSpPr/>
          <p:nvPr/>
        </p:nvGrpSpPr>
        <p:grpSpPr>
          <a:xfrm>
            <a:off x="837675" y="1363279"/>
            <a:ext cx="344100" cy="344100"/>
            <a:chOff x="122900" y="2140575"/>
            <a:chExt cx="344100" cy="344100"/>
          </a:xfrm>
        </p:grpSpPr>
        <p:sp>
          <p:nvSpPr>
            <p:cNvPr id="54" name="Google Shape;442;p43">
              <a:extLst>
                <a:ext uri="{FF2B5EF4-FFF2-40B4-BE49-F238E27FC236}">
                  <a16:creationId xmlns:a16="http://schemas.microsoft.com/office/drawing/2014/main" id="{FD7EED0C-DBE9-D7BE-F346-07D56BAA3E7C}"/>
                </a:ext>
              </a:extLst>
            </p:cNvPr>
            <p:cNvSpPr/>
            <p:nvPr/>
          </p:nvSpPr>
          <p:spPr>
            <a:xfrm>
              <a:off x="122900" y="2140575"/>
              <a:ext cx="344100" cy="34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5" name="Google Shape;463;p43">
              <a:extLst>
                <a:ext uri="{FF2B5EF4-FFF2-40B4-BE49-F238E27FC236}">
                  <a16:creationId xmlns:a16="http://schemas.microsoft.com/office/drawing/2014/main" id="{490F7B24-8369-DB34-6789-55548760DF44}"/>
                </a:ext>
              </a:extLst>
            </p:cNvPr>
            <p:cNvSpPr/>
            <p:nvPr/>
          </p:nvSpPr>
          <p:spPr>
            <a:xfrm>
              <a:off x="173000" y="2190675"/>
              <a:ext cx="243900" cy="243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" name="Google Shape;464;p43">
              <a:extLst>
                <a:ext uri="{FF2B5EF4-FFF2-40B4-BE49-F238E27FC236}">
                  <a16:creationId xmlns:a16="http://schemas.microsoft.com/office/drawing/2014/main" id="{5BA209B1-6D4A-C7F5-A7EC-308391A2014E}"/>
                </a:ext>
              </a:extLst>
            </p:cNvPr>
            <p:cNvSpPr/>
            <p:nvPr/>
          </p:nvSpPr>
          <p:spPr>
            <a:xfrm>
              <a:off x="221750" y="2239425"/>
              <a:ext cx="146400" cy="146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57" name="Google Shape;465;p43">
            <a:extLst>
              <a:ext uri="{FF2B5EF4-FFF2-40B4-BE49-F238E27FC236}">
                <a16:creationId xmlns:a16="http://schemas.microsoft.com/office/drawing/2014/main" id="{46748486-5C81-B967-26E4-315C4E0AC9EE}"/>
              </a:ext>
            </a:extLst>
          </p:cNvPr>
          <p:cNvGrpSpPr/>
          <p:nvPr/>
        </p:nvGrpSpPr>
        <p:grpSpPr>
          <a:xfrm>
            <a:off x="2801213" y="1363279"/>
            <a:ext cx="344100" cy="344100"/>
            <a:chOff x="122900" y="2140575"/>
            <a:chExt cx="344100" cy="344100"/>
          </a:xfrm>
        </p:grpSpPr>
        <p:sp>
          <p:nvSpPr>
            <p:cNvPr id="58" name="Google Shape;443;p43">
              <a:extLst>
                <a:ext uri="{FF2B5EF4-FFF2-40B4-BE49-F238E27FC236}">
                  <a16:creationId xmlns:a16="http://schemas.microsoft.com/office/drawing/2014/main" id="{64C6E6FF-65E6-0349-48B6-25B4F9B72487}"/>
                </a:ext>
              </a:extLst>
            </p:cNvPr>
            <p:cNvSpPr/>
            <p:nvPr/>
          </p:nvSpPr>
          <p:spPr>
            <a:xfrm>
              <a:off x="122900" y="2140575"/>
              <a:ext cx="344100" cy="34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" name="Google Shape;466;p43">
              <a:extLst>
                <a:ext uri="{FF2B5EF4-FFF2-40B4-BE49-F238E27FC236}">
                  <a16:creationId xmlns:a16="http://schemas.microsoft.com/office/drawing/2014/main" id="{76B91AEB-22BC-620C-623F-662F0FEB9793}"/>
                </a:ext>
              </a:extLst>
            </p:cNvPr>
            <p:cNvSpPr/>
            <p:nvPr/>
          </p:nvSpPr>
          <p:spPr>
            <a:xfrm>
              <a:off x="173000" y="2190675"/>
              <a:ext cx="243900" cy="243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" name="Google Shape;467;p43">
              <a:extLst>
                <a:ext uri="{FF2B5EF4-FFF2-40B4-BE49-F238E27FC236}">
                  <a16:creationId xmlns:a16="http://schemas.microsoft.com/office/drawing/2014/main" id="{30AD29A5-DE2B-5022-B6FD-173E56BF60A7}"/>
                </a:ext>
              </a:extLst>
            </p:cNvPr>
            <p:cNvSpPr/>
            <p:nvPr/>
          </p:nvSpPr>
          <p:spPr>
            <a:xfrm>
              <a:off x="221750" y="2239425"/>
              <a:ext cx="146400" cy="146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97" name="Google Shape;432;p43">
            <a:extLst>
              <a:ext uri="{FF2B5EF4-FFF2-40B4-BE49-F238E27FC236}">
                <a16:creationId xmlns:a16="http://schemas.microsoft.com/office/drawing/2014/main" id="{989B4F0D-4B32-D84E-FAEC-C990D8FB9F9B}"/>
              </a:ext>
            </a:extLst>
          </p:cNvPr>
          <p:cNvGrpSpPr/>
          <p:nvPr/>
        </p:nvGrpSpPr>
        <p:grpSpPr>
          <a:xfrm>
            <a:off x="4764763" y="3809519"/>
            <a:ext cx="344100" cy="344100"/>
            <a:chOff x="122900" y="2140575"/>
            <a:chExt cx="344100" cy="344100"/>
          </a:xfrm>
        </p:grpSpPr>
        <p:sp>
          <p:nvSpPr>
            <p:cNvPr id="198" name="Google Shape;433;p43">
              <a:extLst>
                <a:ext uri="{FF2B5EF4-FFF2-40B4-BE49-F238E27FC236}">
                  <a16:creationId xmlns:a16="http://schemas.microsoft.com/office/drawing/2014/main" id="{BE54C5CD-DB23-9A76-2AEC-B4D239C1AD60}"/>
                </a:ext>
              </a:extLst>
            </p:cNvPr>
            <p:cNvSpPr/>
            <p:nvPr/>
          </p:nvSpPr>
          <p:spPr>
            <a:xfrm>
              <a:off x="122900" y="2140575"/>
              <a:ext cx="344100" cy="34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9" name="Google Shape;434;p43">
              <a:extLst>
                <a:ext uri="{FF2B5EF4-FFF2-40B4-BE49-F238E27FC236}">
                  <a16:creationId xmlns:a16="http://schemas.microsoft.com/office/drawing/2014/main" id="{D047BE5C-4747-B7FB-5D25-BC640FBEDDCA}"/>
                </a:ext>
              </a:extLst>
            </p:cNvPr>
            <p:cNvSpPr/>
            <p:nvPr/>
          </p:nvSpPr>
          <p:spPr>
            <a:xfrm>
              <a:off x="173000" y="2190675"/>
              <a:ext cx="243900" cy="243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0" name="Google Shape;435;p43">
              <a:extLst>
                <a:ext uri="{FF2B5EF4-FFF2-40B4-BE49-F238E27FC236}">
                  <a16:creationId xmlns:a16="http://schemas.microsoft.com/office/drawing/2014/main" id="{EE4D1132-BB63-498D-9788-29BEAEE705AC}"/>
                </a:ext>
              </a:extLst>
            </p:cNvPr>
            <p:cNvSpPr/>
            <p:nvPr/>
          </p:nvSpPr>
          <p:spPr>
            <a:xfrm>
              <a:off x="221750" y="2239425"/>
              <a:ext cx="146400" cy="146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04" name="Google Shape;439;p43">
            <a:extLst>
              <a:ext uri="{FF2B5EF4-FFF2-40B4-BE49-F238E27FC236}">
                <a16:creationId xmlns:a16="http://schemas.microsoft.com/office/drawing/2014/main" id="{8B2C6E37-9DC1-6471-AB69-2D4844D06AF5}"/>
              </a:ext>
            </a:extLst>
          </p:cNvPr>
          <p:cNvSpPr txBox="1"/>
          <p:nvPr/>
        </p:nvSpPr>
        <p:spPr>
          <a:xfrm flipH="1">
            <a:off x="3963109" y="4350429"/>
            <a:ext cx="1955495" cy="51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Prise en compte des remarques des clients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05" name="Google Shape;444;p43">
            <a:extLst>
              <a:ext uri="{FF2B5EF4-FFF2-40B4-BE49-F238E27FC236}">
                <a16:creationId xmlns:a16="http://schemas.microsoft.com/office/drawing/2014/main" id="{D16BF45F-A41E-793C-D503-7992FA474074}"/>
              </a:ext>
            </a:extLst>
          </p:cNvPr>
          <p:cNvCxnSpPr/>
          <p:nvPr/>
        </p:nvCxnSpPr>
        <p:spPr>
          <a:xfrm>
            <a:off x="3134225" y="2760072"/>
            <a:ext cx="161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6" name="Google Shape;432;p43">
            <a:extLst>
              <a:ext uri="{FF2B5EF4-FFF2-40B4-BE49-F238E27FC236}">
                <a16:creationId xmlns:a16="http://schemas.microsoft.com/office/drawing/2014/main" id="{747B1C6E-9593-7D2B-4F0C-D57E69E9F0BA}"/>
              </a:ext>
            </a:extLst>
          </p:cNvPr>
          <p:cNvGrpSpPr/>
          <p:nvPr/>
        </p:nvGrpSpPr>
        <p:grpSpPr>
          <a:xfrm>
            <a:off x="2799628" y="3807720"/>
            <a:ext cx="344100" cy="344100"/>
            <a:chOff x="122900" y="2140575"/>
            <a:chExt cx="344100" cy="344100"/>
          </a:xfrm>
        </p:grpSpPr>
        <p:sp>
          <p:nvSpPr>
            <p:cNvPr id="207" name="Google Shape;433;p43">
              <a:extLst>
                <a:ext uri="{FF2B5EF4-FFF2-40B4-BE49-F238E27FC236}">
                  <a16:creationId xmlns:a16="http://schemas.microsoft.com/office/drawing/2014/main" id="{EC63E910-3E7F-7276-31DE-C8593936EBAA}"/>
                </a:ext>
              </a:extLst>
            </p:cNvPr>
            <p:cNvSpPr/>
            <p:nvPr/>
          </p:nvSpPr>
          <p:spPr>
            <a:xfrm>
              <a:off x="122900" y="2140575"/>
              <a:ext cx="344100" cy="34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8" name="Google Shape;434;p43">
              <a:extLst>
                <a:ext uri="{FF2B5EF4-FFF2-40B4-BE49-F238E27FC236}">
                  <a16:creationId xmlns:a16="http://schemas.microsoft.com/office/drawing/2014/main" id="{C216ECEB-084D-D4AF-00D1-E3E72A13B895}"/>
                </a:ext>
              </a:extLst>
            </p:cNvPr>
            <p:cNvSpPr/>
            <p:nvPr/>
          </p:nvSpPr>
          <p:spPr>
            <a:xfrm>
              <a:off x="173000" y="2190675"/>
              <a:ext cx="243900" cy="243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9" name="Google Shape;435;p43">
              <a:extLst>
                <a:ext uri="{FF2B5EF4-FFF2-40B4-BE49-F238E27FC236}">
                  <a16:creationId xmlns:a16="http://schemas.microsoft.com/office/drawing/2014/main" id="{49BF1289-9A35-39CF-6431-D3CF7436D5E0}"/>
                </a:ext>
              </a:extLst>
            </p:cNvPr>
            <p:cNvSpPr/>
            <p:nvPr/>
          </p:nvSpPr>
          <p:spPr>
            <a:xfrm>
              <a:off x="221750" y="2239425"/>
              <a:ext cx="146400" cy="146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210" name="Google Shape;460;p43">
            <a:extLst>
              <a:ext uri="{FF2B5EF4-FFF2-40B4-BE49-F238E27FC236}">
                <a16:creationId xmlns:a16="http://schemas.microsoft.com/office/drawing/2014/main" id="{01C83AC3-AB5E-EDE0-DE82-257BF7E5A2F4}"/>
              </a:ext>
            </a:extLst>
          </p:cNvPr>
          <p:cNvCxnSpPr>
            <a:cxnSpLocks/>
          </p:cNvCxnSpPr>
          <p:nvPr/>
        </p:nvCxnSpPr>
        <p:spPr>
          <a:xfrm>
            <a:off x="2976702" y="4153619"/>
            <a:ext cx="0" cy="26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439;p43">
            <a:extLst>
              <a:ext uri="{FF2B5EF4-FFF2-40B4-BE49-F238E27FC236}">
                <a16:creationId xmlns:a16="http://schemas.microsoft.com/office/drawing/2014/main" id="{F498AF5F-97FC-C911-F3D7-AC6B7425C328}"/>
              </a:ext>
            </a:extLst>
          </p:cNvPr>
          <p:cNvSpPr txBox="1"/>
          <p:nvPr/>
        </p:nvSpPr>
        <p:spPr>
          <a:xfrm flipH="1">
            <a:off x="1991646" y="4351211"/>
            <a:ext cx="1955495" cy="51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Préparation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 livrables</a:t>
            </a:r>
          </a:p>
        </p:txBody>
      </p:sp>
      <p:cxnSp>
        <p:nvCxnSpPr>
          <p:cNvPr id="219" name="Google Shape;444;p43">
            <a:extLst>
              <a:ext uri="{FF2B5EF4-FFF2-40B4-BE49-F238E27FC236}">
                <a16:creationId xmlns:a16="http://schemas.microsoft.com/office/drawing/2014/main" id="{D5F135DF-275A-D2CE-1E42-1898A3B86050}"/>
              </a:ext>
            </a:extLst>
          </p:cNvPr>
          <p:cNvCxnSpPr>
            <a:cxnSpLocks/>
          </p:cNvCxnSpPr>
          <p:nvPr/>
        </p:nvCxnSpPr>
        <p:spPr>
          <a:xfrm>
            <a:off x="1009725" y="2758321"/>
            <a:ext cx="177483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447;p43">
            <a:extLst>
              <a:ext uri="{FF2B5EF4-FFF2-40B4-BE49-F238E27FC236}">
                <a16:creationId xmlns:a16="http://schemas.microsoft.com/office/drawing/2014/main" id="{EB9DBD3D-9067-9FD1-2047-7E4BC9F524B7}"/>
              </a:ext>
            </a:extLst>
          </p:cNvPr>
          <p:cNvCxnSpPr>
            <a:cxnSpLocks/>
            <a:stCxn id="54" idx="4"/>
          </p:cNvCxnSpPr>
          <p:nvPr/>
        </p:nvCxnSpPr>
        <p:spPr>
          <a:xfrm>
            <a:off x="1009725" y="1707379"/>
            <a:ext cx="260" cy="1875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455;p43">
            <a:extLst>
              <a:ext uri="{FF2B5EF4-FFF2-40B4-BE49-F238E27FC236}">
                <a16:creationId xmlns:a16="http://schemas.microsoft.com/office/drawing/2014/main" id="{E0F89916-6FE6-B428-E301-6E8F2CED51FF}"/>
              </a:ext>
            </a:extLst>
          </p:cNvPr>
          <p:cNvCxnSpPr/>
          <p:nvPr/>
        </p:nvCxnSpPr>
        <p:spPr>
          <a:xfrm>
            <a:off x="3145063" y="3984783"/>
            <a:ext cx="1619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444;p43">
            <a:extLst>
              <a:ext uri="{FF2B5EF4-FFF2-40B4-BE49-F238E27FC236}">
                <a16:creationId xmlns:a16="http://schemas.microsoft.com/office/drawing/2014/main" id="{278CD703-4DBF-7D95-5062-6D8F26BB6AAF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5108863" y="2756525"/>
            <a:ext cx="586466" cy="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449;p43">
            <a:extLst>
              <a:ext uri="{FF2B5EF4-FFF2-40B4-BE49-F238E27FC236}">
                <a16:creationId xmlns:a16="http://schemas.microsoft.com/office/drawing/2014/main" id="{FD4E97E0-FAC3-CB57-77A1-0074A827AC89}"/>
              </a:ext>
            </a:extLst>
          </p:cNvPr>
          <p:cNvCxnSpPr>
            <a:cxnSpLocks/>
          </p:cNvCxnSpPr>
          <p:nvPr/>
        </p:nvCxnSpPr>
        <p:spPr>
          <a:xfrm>
            <a:off x="1009725" y="2753440"/>
            <a:ext cx="0" cy="12294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455;p43">
            <a:extLst>
              <a:ext uri="{FF2B5EF4-FFF2-40B4-BE49-F238E27FC236}">
                <a16:creationId xmlns:a16="http://schemas.microsoft.com/office/drawing/2014/main" id="{1808D134-7262-3E69-DE0B-F799303BFBF1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1009725" y="3977565"/>
            <a:ext cx="1789903" cy="22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437;p43">
            <a:extLst>
              <a:ext uri="{FF2B5EF4-FFF2-40B4-BE49-F238E27FC236}">
                <a16:creationId xmlns:a16="http://schemas.microsoft.com/office/drawing/2014/main" id="{DF03F29C-A059-F525-6F22-5208081E866F}"/>
              </a:ext>
            </a:extLst>
          </p:cNvPr>
          <p:cNvSpPr txBox="1"/>
          <p:nvPr/>
        </p:nvSpPr>
        <p:spPr>
          <a:xfrm flipH="1">
            <a:off x="5986158" y="4407820"/>
            <a:ext cx="1812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Nouvelle</a:t>
            </a:r>
            <a:r>
              <a:rPr lang="en" sz="120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2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itération</a:t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8" name="Google Shape;462;p43">
            <a:extLst>
              <a:ext uri="{FF2B5EF4-FFF2-40B4-BE49-F238E27FC236}">
                <a16:creationId xmlns:a16="http://schemas.microsoft.com/office/drawing/2014/main" id="{6B9839A8-BEC6-E342-4613-1820ED06C6F4}"/>
              </a:ext>
            </a:extLst>
          </p:cNvPr>
          <p:cNvGrpSpPr/>
          <p:nvPr/>
        </p:nvGrpSpPr>
        <p:grpSpPr>
          <a:xfrm>
            <a:off x="6724873" y="3812117"/>
            <a:ext cx="344100" cy="344100"/>
            <a:chOff x="122900" y="2140575"/>
            <a:chExt cx="344100" cy="344100"/>
          </a:xfrm>
        </p:grpSpPr>
        <p:sp>
          <p:nvSpPr>
            <p:cNvPr id="249" name="Google Shape;442;p43">
              <a:extLst>
                <a:ext uri="{FF2B5EF4-FFF2-40B4-BE49-F238E27FC236}">
                  <a16:creationId xmlns:a16="http://schemas.microsoft.com/office/drawing/2014/main" id="{844AF145-3515-0ED8-D592-CF8628303D95}"/>
                </a:ext>
              </a:extLst>
            </p:cNvPr>
            <p:cNvSpPr/>
            <p:nvPr/>
          </p:nvSpPr>
          <p:spPr>
            <a:xfrm>
              <a:off x="122900" y="2140575"/>
              <a:ext cx="344100" cy="3441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50" name="Google Shape;463;p43">
              <a:extLst>
                <a:ext uri="{FF2B5EF4-FFF2-40B4-BE49-F238E27FC236}">
                  <a16:creationId xmlns:a16="http://schemas.microsoft.com/office/drawing/2014/main" id="{B505222A-650E-C30F-AA06-9FFDF251FCC1}"/>
                </a:ext>
              </a:extLst>
            </p:cNvPr>
            <p:cNvSpPr/>
            <p:nvPr/>
          </p:nvSpPr>
          <p:spPr>
            <a:xfrm>
              <a:off x="173000" y="2190675"/>
              <a:ext cx="243900" cy="243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51" name="Google Shape;464;p43">
              <a:extLst>
                <a:ext uri="{FF2B5EF4-FFF2-40B4-BE49-F238E27FC236}">
                  <a16:creationId xmlns:a16="http://schemas.microsoft.com/office/drawing/2014/main" id="{C325BBA1-B81C-6798-3BEF-0FF8DDE4DD3A}"/>
                </a:ext>
              </a:extLst>
            </p:cNvPr>
            <p:cNvSpPr/>
            <p:nvPr/>
          </p:nvSpPr>
          <p:spPr>
            <a:xfrm>
              <a:off x="221750" y="2239425"/>
              <a:ext cx="146400" cy="146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252" name="Google Shape;447;p43">
            <a:extLst>
              <a:ext uri="{FF2B5EF4-FFF2-40B4-BE49-F238E27FC236}">
                <a16:creationId xmlns:a16="http://schemas.microsoft.com/office/drawing/2014/main" id="{44947E96-BAD6-69AC-2EF9-A6944D2D45FD}"/>
              </a:ext>
            </a:extLst>
          </p:cNvPr>
          <p:cNvCxnSpPr>
            <a:cxnSpLocks/>
            <a:stCxn id="249" idx="4"/>
          </p:cNvCxnSpPr>
          <p:nvPr/>
        </p:nvCxnSpPr>
        <p:spPr>
          <a:xfrm>
            <a:off x="6896923" y="4156217"/>
            <a:ext cx="260" cy="18753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444;p43">
            <a:extLst>
              <a:ext uri="{FF2B5EF4-FFF2-40B4-BE49-F238E27FC236}">
                <a16:creationId xmlns:a16="http://schemas.microsoft.com/office/drawing/2014/main" id="{91B0863B-22A5-ACF7-7F2F-801AEA0F83AB}"/>
              </a:ext>
            </a:extLst>
          </p:cNvPr>
          <p:cNvCxnSpPr/>
          <p:nvPr/>
        </p:nvCxnSpPr>
        <p:spPr>
          <a:xfrm>
            <a:off x="5108822" y="3984167"/>
            <a:ext cx="1619400" cy="0"/>
          </a:xfrm>
          <a:prstGeom prst="straightConnector1">
            <a:avLst/>
          </a:prstGeom>
          <a:noFill/>
          <a:ln w="9525" cap="flat" cmpd="sng">
            <a:gradFill flip="none" rotWithShape="1">
              <a:gsLst>
                <a:gs pos="0">
                  <a:schemeClr val="accent1"/>
                </a:gs>
                <a:gs pos="50000">
                  <a:schemeClr val="accent1">
                    <a:lumMod val="97000"/>
                    <a:lumOff val="3000"/>
                  </a:schemeClr>
                </a:gs>
                <a:gs pos="100000">
                  <a:schemeClr val="tx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447;p43">
            <a:extLst>
              <a:ext uri="{FF2B5EF4-FFF2-40B4-BE49-F238E27FC236}">
                <a16:creationId xmlns:a16="http://schemas.microsoft.com/office/drawing/2014/main" id="{9C93D9D0-00CF-CD1C-FFC0-02BDE866D1FE}"/>
              </a:ext>
            </a:extLst>
          </p:cNvPr>
          <p:cNvCxnSpPr>
            <a:cxnSpLocks/>
            <a:endCxn id="249" idx="6"/>
          </p:cNvCxnSpPr>
          <p:nvPr/>
        </p:nvCxnSpPr>
        <p:spPr>
          <a:xfrm flipH="1">
            <a:off x="7068973" y="3984167"/>
            <a:ext cx="101348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39;p43">
            <a:extLst>
              <a:ext uri="{FF2B5EF4-FFF2-40B4-BE49-F238E27FC236}">
                <a16:creationId xmlns:a16="http://schemas.microsoft.com/office/drawing/2014/main" id="{8F0A8D39-7588-8A7F-2BE9-81D604B04892}"/>
              </a:ext>
            </a:extLst>
          </p:cNvPr>
          <p:cNvSpPr txBox="1"/>
          <p:nvPr/>
        </p:nvSpPr>
        <p:spPr>
          <a:xfrm flipH="1">
            <a:off x="3562074" y="4047054"/>
            <a:ext cx="785093" cy="27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Point client</a:t>
            </a: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C7321AA-255F-1848-5C29-B3EC4A930C7F}"/>
              </a:ext>
            </a:extLst>
          </p:cNvPr>
          <p:cNvCxnSpPr/>
          <p:nvPr/>
        </p:nvCxnSpPr>
        <p:spPr>
          <a:xfrm>
            <a:off x="3943126" y="3881450"/>
            <a:ext cx="0" cy="195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210F80CE-6D0C-FD2C-25FE-78A9067EB950}"/>
              </a:ext>
            </a:extLst>
          </p:cNvPr>
          <p:cNvSpPr txBox="1"/>
          <p:nvPr/>
        </p:nvSpPr>
        <p:spPr>
          <a:xfrm>
            <a:off x="8890385" y="4835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476074" y="189304"/>
            <a:ext cx="57269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du développement</a:t>
            </a:r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body" idx="1"/>
          </p:nvPr>
        </p:nvSpPr>
        <p:spPr>
          <a:xfrm>
            <a:off x="418071" y="2891950"/>
            <a:ext cx="5252481" cy="1843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/>
              <a:t>Mobilisation d’outils de tests tout au long du projet</a:t>
            </a:r>
            <a:endParaRPr sz="1600"/>
          </a:p>
          <a:p>
            <a:pPr marL="457200" lvl="0" indent="-304800" algn="just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fr-FR" err="1"/>
              <a:t>Junit</a:t>
            </a:r>
            <a:r>
              <a:rPr lang="fr-FR"/>
              <a:t> 4 / Emma / </a:t>
            </a:r>
            <a:r>
              <a:rPr lang="fr-FR" err="1"/>
              <a:t>EasyMock</a:t>
            </a:r>
            <a:endParaRPr lang="fr-FR"/>
          </a:p>
          <a:p>
            <a:pPr algn="just">
              <a:spcBef>
                <a:spcPts val="1000"/>
              </a:spcBef>
            </a:pPr>
            <a:r>
              <a:rPr lang="fr-FR"/>
              <a:t>Mise en place de tests </a:t>
            </a:r>
            <a:r>
              <a:rPr lang="fr-FR" b="1"/>
              <a:t>unitaires</a:t>
            </a:r>
            <a:r>
              <a:rPr lang="fr-FR"/>
              <a:t>, </a:t>
            </a:r>
            <a:r>
              <a:rPr lang="fr-FR" b="1"/>
              <a:t>fonctionnels</a:t>
            </a:r>
            <a:r>
              <a:rPr lang="fr-FR"/>
              <a:t>, </a:t>
            </a:r>
            <a:r>
              <a:rPr lang="fr-FR" b="1"/>
              <a:t>visuels</a:t>
            </a:r>
            <a:r>
              <a:rPr lang="fr-FR"/>
              <a:t> et de </a:t>
            </a:r>
            <a:r>
              <a:rPr lang="fr-FR" b="1"/>
              <a:t>performance</a:t>
            </a:r>
          </a:p>
          <a:p>
            <a:pPr algn="just">
              <a:spcBef>
                <a:spcPts val="1000"/>
              </a:spcBef>
            </a:pPr>
            <a:r>
              <a:rPr lang="fr-FR"/>
              <a:t>Exécution automatique de l’ensemble </a:t>
            </a:r>
            <a:r>
              <a:rPr lang="fr-FR" b="1"/>
              <a:t>des tests </a:t>
            </a:r>
            <a:r>
              <a:rPr lang="fr-FR"/>
              <a:t>par le pipeline</a:t>
            </a:r>
          </a:p>
          <a:p>
            <a:pPr marL="152400" indent="0" algn="just">
              <a:spcBef>
                <a:spcPts val="1000"/>
              </a:spcBef>
              <a:buNone/>
            </a:pPr>
            <a:endParaRPr lang="fr-FR" b="1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66A81FAE-28E4-2BA1-1C67-02C6D5FB4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1369" y="1201634"/>
            <a:ext cx="3029685" cy="3029685"/>
          </a:xfrm>
          <a:prstGeom prst="rect">
            <a:avLst/>
          </a:prstGeom>
        </p:spPr>
      </p:pic>
      <p:sp>
        <p:nvSpPr>
          <p:cNvPr id="8" name="Google Shape;272;p33">
            <a:extLst>
              <a:ext uri="{FF2B5EF4-FFF2-40B4-BE49-F238E27FC236}">
                <a16:creationId xmlns:a16="http://schemas.microsoft.com/office/drawing/2014/main" id="{BE21E6E9-4C4D-5BF5-8840-4DDCCA16A67A}"/>
              </a:ext>
            </a:extLst>
          </p:cNvPr>
          <p:cNvSpPr txBox="1">
            <a:spLocks/>
          </p:cNvSpPr>
          <p:nvPr/>
        </p:nvSpPr>
        <p:spPr>
          <a:xfrm>
            <a:off x="481002" y="997323"/>
            <a:ext cx="5126618" cy="171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buFont typeface="Nunito Light"/>
              <a:buNone/>
            </a:pPr>
            <a:r>
              <a:rPr lang="fr-FR" sz="1600" dirty="0"/>
              <a:t>Outils et méthodes utilisés dans des contextes professionnels</a:t>
            </a:r>
          </a:p>
          <a:p>
            <a:pPr algn="just">
              <a:spcBef>
                <a:spcPts val="1000"/>
              </a:spcBef>
            </a:pPr>
            <a:r>
              <a:rPr lang="fr-FR" dirty="0"/>
              <a:t>Collaboration via un </a:t>
            </a:r>
            <a:r>
              <a:rPr lang="fr-FR" b="1" dirty="0"/>
              <a:t>repository Git</a:t>
            </a:r>
          </a:p>
          <a:p>
            <a:pPr algn="just">
              <a:spcBef>
                <a:spcPts val="1000"/>
              </a:spcBef>
            </a:pPr>
            <a:r>
              <a:rPr lang="fr-FR" dirty="0"/>
              <a:t>Utilisation de deux branches (main et </a:t>
            </a:r>
            <a:r>
              <a:rPr lang="fr-FR" dirty="0" err="1"/>
              <a:t>step</a:t>
            </a:r>
            <a:r>
              <a:rPr lang="fr-FR" dirty="0"/>
              <a:t>-X)</a:t>
            </a:r>
          </a:p>
          <a:p>
            <a:pPr algn="just">
              <a:spcBef>
                <a:spcPts val="1000"/>
              </a:spcBef>
            </a:pPr>
            <a:r>
              <a:rPr lang="fr-FR" dirty="0"/>
              <a:t>Génération automatique de la documentation via un pipeline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A2D0CAB-BB38-BC55-2FA4-A73987E33FE9}"/>
              </a:ext>
            </a:extLst>
          </p:cNvPr>
          <p:cNvSpPr txBox="1"/>
          <p:nvPr/>
        </p:nvSpPr>
        <p:spPr>
          <a:xfrm>
            <a:off x="8890385" y="4835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26A8EEB-917B-F614-9ED5-D3A400D8F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>
            <a:extLst>
              <a:ext uri="{FF2B5EF4-FFF2-40B4-BE49-F238E27FC236}">
                <a16:creationId xmlns:a16="http://schemas.microsoft.com/office/drawing/2014/main" id="{7AF9F35C-0A44-1EF8-01BE-CD26025CF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991" y="325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Architecture du système de transmission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80911B2-D746-2C82-6A70-FF1F0806B796}"/>
              </a:ext>
            </a:extLst>
          </p:cNvPr>
          <p:cNvSpPr/>
          <p:nvPr/>
        </p:nvSpPr>
        <p:spPr>
          <a:xfrm>
            <a:off x="1203007" y="1310699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Source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FC836AB-1AB1-1121-625A-BF423D8ABC24}"/>
              </a:ext>
            </a:extLst>
          </p:cNvPr>
          <p:cNvSpPr/>
          <p:nvPr/>
        </p:nvSpPr>
        <p:spPr>
          <a:xfrm>
            <a:off x="3748439" y="1310699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Codeur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5679D00-4E85-FA2C-5CB1-59C1D238984D}"/>
              </a:ext>
            </a:extLst>
          </p:cNvPr>
          <p:cNvSpPr/>
          <p:nvPr/>
        </p:nvSpPr>
        <p:spPr>
          <a:xfrm>
            <a:off x="6268387" y="1310699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Émetteur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44CB4FF-04A1-49C9-9E20-1595B7DB9E5F}"/>
              </a:ext>
            </a:extLst>
          </p:cNvPr>
          <p:cNvSpPr/>
          <p:nvPr/>
        </p:nvSpPr>
        <p:spPr>
          <a:xfrm>
            <a:off x="3746090" y="2571750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Transmetteur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2CCF163-9969-67D3-B62B-00E608DFA55F}"/>
              </a:ext>
            </a:extLst>
          </p:cNvPr>
          <p:cNvSpPr/>
          <p:nvPr/>
        </p:nvSpPr>
        <p:spPr>
          <a:xfrm>
            <a:off x="6268385" y="3832798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Destination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ECA7092-CD97-2BA2-FA4C-8DEB8750DB55}"/>
              </a:ext>
            </a:extLst>
          </p:cNvPr>
          <p:cNvSpPr/>
          <p:nvPr/>
        </p:nvSpPr>
        <p:spPr>
          <a:xfrm>
            <a:off x="3746090" y="3832799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Décodeur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D4DA2F2-B59E-0EA7-7810-CA43579F5FBC}"/>
              </a:ext>
            </a:extLst>
          </p:cNvPr>
          <p:cNvSpPr/>
          <p:nvPr/>
        </p:nvSpPr>
        <p:spPr>
          <a:xfrm>
            <a:off x="1223795" y="3832799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Récepteur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06DD80B-4D2F-1B1F-806B-0F9BF4E3E5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400258" y="1647133"/>
            <a:ext cx="868129" cy="0"/>
          </a:xfrm>
          <a:prstGeom prst="straightConnector1">
            <a:avLst/>
          </a:prstGeom>
          <a:ln w="31750" cap="rnd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BF3F6109-451C-D39E-3655-1B1910B64C1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75614" y="4169233"/>
            <a:ext cx="870476" cy="0"/>
          </a:xfrm>
          <a:prstGeom prst="straightConnector1">
            <a:avLst/>
          </a:prstGeom>
          <a:ln w="31750" cap="rnd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en angle 28">
            <a:extLst>
              <a:ext uri="{FF2B5EF4-FFF2-40B4-BE49-F238E27FC236}">
                <a16:creationId xmlns:a16="http://schemas.microsoft.com/office/drawing/2014/main" id="{6F9C951D-1BB0-F327-01AB-76C32E80C044}"/>
              </a:ext>
            </a:extLst>
          </p:cNvPr>
          <p:cNvCxnSpPr>
            <a:cxnSpLocks/>
            <a:stCxn id="6" idx="3"/>
            <a:endCxn id="7" idx="3"/>
          </p:cNvCxnSpPr>
          <p:nvPr/>
        </p:nvCxnSpPr>
        <p:spPr>
          <a:xfrm flipH="1">
            <a:off x="5397909" y="1647133"/>
            <a:ext cx="2522297" cy="1261051"/>
          </a:xfrm>
          <a:prstGeom prst="bentConnector3">
            <a:avLst>
              <a:gd name="adj1" fmla="val -9063"/>
            </a:avLst>
          </a:prstGeom>
          <a:ln w="317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9">
            <a:extLst>
              <a:ext uri="{FF2B5EF4-FFF2-40B4-BE49-F238E27FC236}">
                <a16:creationId xmlns:a16="http://schemas.microsoft.com/office/drawing/2014/main" id="{61DDBE2D-DBEF-9B77-7C7A-7BBD8E38F0C6}"/>
              </a:ext>
            </a:extLst>
          </p:cNvPr>
          <p:cNvCxnSpPr>
            <a:cxnSpLocks/>
            <a:stCxn id="7" idx="1"/>
            <a:endCxn id="10" idx="1"/>
          </p:cNvCxnSpPr>
          <p:nvPr/>
        </p:nvCxnSpPr>
        <p:spPr>
          <a:xfrm rot="10800000" flipV="1">
            <a:off x="1223796" y="2908183"/>
            <a:ext cx="2522295" cy="1261049"/>
          </a:xfrm>
          <a:prstGeom prst="bentConnector3">
            <a:avLst>
              <a:gd name="adj1" fmla="val 109063"/>
            </a:avLst>
          </a:prstGeom>
          <a:ln w="317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0D3E4CD-4D76-FE44-807B-DC6B144427AE}"/>
              </a:ext>
            </a:extLst>
          </p:cNvPr>
          <p:cNvGrpSpPr/>
          <p:nvPr/>
        </p:nvGrpSpPr>
        <p:grpSpPr>
          <a:xfrm>
            <a:off x="1201832" y="1310700"/>
            <a:ext cx="6718372" cy="3194966"/>
            <a:chOff x="1201832" y="1310699"/>
            <a:chExt cx="6718372" cy="3194966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66A67B93-F805-AA53-09EA-6CEEA86C1AAB}"/>
                </a:ext>
              </a:extLst>
            </p:cNvPr>
            <p:cNvSpPr/>
            <p:nvPr/>
          </p:nvSpPr>
          <p:spPr>
            <a:xfrm>
              <a:off x="1201832" y="1310699"/>
              <a:ext cx="1651819" cy="672867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>
                <a:solidFill>
                  <a:schemeClr val="tx1"/>
                </a:solidFill>
                <a:latin typeface="DM Sans" pitchFamily="2" charset="77"/>
              </a:endParaRP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4EA5080F-1BCA-C0E6-6D5D-0FEBAD8716E5}"/>
                </a:ext>
              </a:extLst>
            </p:cNvPr>
            <p:cNvSpPr/>
            <p:nvPr/>
          </p:nvSpPr>
          <p:spPr>
            <a:xfrm>
              <a:off x="6268385" y="3832798"/>
              <a:ext cx="1651819" cy="672867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>
                <a:solidFill>
                  <a:schemeClr val="tx1"/>
                </a:solidFill>
                <a:latin typeface="DM Sans" pitchFamily="2" charset="77"/>
              </a:endParaRPr>
            </a:p>
          </p:txBody>
        </p:sp>
      </p:grp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CD8BA54B-C7C6-4D48-4075-351C2937BAE2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5397909" y="4169232"/>
            <a:ext cx="870476" cy="1"/>
          </a:xfrm>
          <a:prstGeom prst="straightConnector1">
            <a:avLst/>
          </a:prstGeom>
          <a:ln w="31750" cap="rnd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32643DDE-5D67-8E4B-D9FD-3514EE35BBF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854826" y="1647133"/>
            <a:ext cx="893613" cy="0"/>
          </a:xfrm>
          <a:prstGeom prst="straightConnector1">
            <a:avLst/>
          </a:prstGeom>
          <a:ln w="31750" cap="rnd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87E79DA-0438-F526-EDA0-97BFCBDBF3C0}"/>
              </a:ext>
            </a:extLst>
          </p:cNvPr>
          <p:cNvCxnSpPr>
            <a:cxnSpLocks/>
          </p:cNvCxnSpPr>
          <p:nvPr/>
        </p:nvCxnSpPr>
        <p:spPr>
          <a:xfrm>
            <a:off x="2853651" y="1647133"/>
            <a:ext cx="893613" cy="0"/>
          </a:xfrm>
          <a:prstGeom prst="straightConnector1">
            <a:avLst/>
          </a:prstGeom>
          <a:ln w="31750" cap="rnd">
            <a:gradFill flip="none" rotWithShape="1">
              <a:gsLst>
                <a:gs pos="0">
                  <a:srgbClr val="FF0000"/>
                </a:gs>
                <a:gs pos="100000">
                  <a:schemeClr val="tx1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E809A09-B3E4-34D5-0ECA-4266126EC313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5397909" y="4169232"/>
            <a:ext cx="870476" cy="1"/>
          </a:xfrm>
          <a:prstGeom prst="straightConnector1">
            <a:avLst/>
          </a:prstGeom>
          <a:ln w="31750" cap="rnd">
            <a:gradFill flip="none" rotWithShape="1">
              <a:gsLst>
                <a:gs pos="0">
                  <a:srgbClr val="FF0000"/>
                </a:gs>
                <a:gs pos="100000">
                  <a:schemeClr val="tx1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DB101D07-268F-C526-44C6-98F2F57B1ADE}"/>
              </a:ext>
            </a:extLst>
          </p:cNvPr>
          <p:cNvSpPr txBox="1"/>
          <p:nvPr/>
        </p:nvSpPr>
        <p:spPr>
          <a:xfrm>
            <a:off x="8890385" y="4835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0847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A9FC6F4-0447-8704-5D19-035793022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F603021-B32A-348D-BA67-360DFE536E28}"/>
              </a:ext>
            </a:extLst>
          </p:cNvPr>
          <p:cNvSpPr/>
          <p:nvPr/>
        </p:nvSpPr>
        <p:spPr>
          <a:xfrm>
            <a:off x="1203007" y="1310699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Source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7CE66C9-1787-3E92-1EDD-AF8C63C301A8}"/>
              </a:ext>
            </a:extLst>
          </p:cNvPr>
          <p:cNvSpPr/>
          <p:nvPr/>
        </p:nvSpPr>
        <p:spPr>
          <a:xfrm>
            <a:off x="6268385" y="3832800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Destination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2D241132-5914-EA3C-13FB-02FB3FB3A597}"/>
              </a:ext>
            </a:extLst>
          </p:cNvPr>
          <p:cNvGrpSpPr/>
          <p:nvPr/>
        </p:nvGrpSpPr>
        <p:grpSpPr>
          <a:xfrm>
            <a:off x="1201832" y="1310699"/>
            <a:ext cx="6718372" cy="3194966"/>
            <a:chOff x="1201832" y="1310699"/>
            <a:chExt cx="6718372" cy="3194966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88472FF4-DC08-D6BC-E0E1-062BE13A9CA4}"/>
                </a:ext>
              </a:extLst>
            </p:cNvPr>
            <p:cNvSpPr/>
            <p:nvPr/>
          </p:nvSpPr>
          <p:spPr>
            <a:xfrm>
              <a:off x="1201832" y="1310699"/>
              <a:ext cx="1651819" cy="67286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>
                <a:solidFill>
                  <a:schemeClr val="tx1"/>
                </a:solidFill>
                <a:latin typeface="DM Sans" pitchFamily="2" charset="77"/>
              </a:endParaRP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1DBA2427-122E-0DEB-678E-440133B75E7D}"/>
                </a:ext>
              </a:extLst>
            </p:cNvPr>
            <p:cNvSpPr/>
            <p:nvPr/>
          </p:nvSpPr>
          <p:spPr>
            <a:xfrm>
              <a:off x="6268385" y="3832798"/>
              <a:ext cx="1651819" cy="67286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>
                <a:solidFill>
                  <a:schemeClr val="tx1"/>
                </a:solidFill>
                <a:latin typeface="DM Sans" pitchFamily="2" charset="77"/>
              </a:endParaRPr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00B7ABC-6CF3-256D-ADC1-464AAB2831C9}"/>
              </a:ext>
            </a:extLst>
          </p:cNvPr>
          <p:cNvSpPr/>
          <p:nvPr/>
        </p:nvSpPr>
        <p:spPr>
          <a:xfrm>
            <a:off x="155002" y="2336481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Source Fixe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BD634EF-C9D2-9ECE-0FDF-2C6781365AC9}"/>
              </a:ext>
            </a:extLst>
          </p:cNvPr>
          <p:cNvSpPr/>
          <p:nvPr/>
        </p:nvSpPr>
        <p:spPr>
          <a:xfrm>
            <a:off x="2197832" y="2336481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Source Aléatoire</a:t>
            </a:r>
          </a:p>
        </p:txBody>
      </p: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7C7ABCD0-4B86-EA48-C261-0A106E2BD848}"/>
              </a:ext>
            </a:extLst>
          </p:cNvPr>
          <p:cNvCxnSpPr>
            <a:stCxn id="16" idx="1"/>
            <a:endCxn id="2" idx="0"/>
          </p:cNvCxnSpPr>
          <p:nvPr/>
        </p:nvCxnSpPr>
        <p:spPr>
          <a:xfrm rot="10800000" flipV="1">
            <a:off x="980912" y="1647133"/>
            <a:ext cx="220920" cy="689348"/>
          </a:xfrm>
          <a:prstGeom prst="bentConnector2">
            <a:avLst/>
          </a:prstGeom>
          <a:ln w="31750">
            <a:gradFill flip="none" rotWithShape="1">
              <a:gsLst>
                <a:gs pos="0">
                  <a:schemeClr val="tx1"/>
                </a:gs>
                <a:gs pos="100000">
                  <a:srgbClr val="FF0000"/>
                </a:gs>
              </a:gsLst>
              <a:lin ang="162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ngle 14">
            <a:extLst>
              <a:ext uri="{FF2B5EF4-FFF2-40B4-BE49-F238E27FC236}">
                <a16:creationId xmlns:a16="http://schemas.microsoft.com/office/drawing/2014/main" id="{7D184224-643D-0513-5975-B2C7EBC83B59}"/>
              </a:ext>
            </a:extLst>
          </p:cNvPr>
          <p:cNvCxnSpPr>
            <a:cxnSpLocks/>
            <a:stCxn id="4" idx="3"/>
            <a:endCxn id="3" idx="0"/>
          </p:cNvCxnSpPr>
          <p:nvPr/>
        </p:nvCxnSpPr>
        <p:spPr>
          <a:xfrm>
            <a:off x="2854826" y="1647133"/>
            <a:ext cx="168916" cy="689348"/>
          </a:xfrm>
          <a:prstGeom prst="bentConnector2">
            <a:avLst/>
          </a:prstGeom>
          <a:ln w="31750">
            <a:gradFill flip="none" rotWithShape="1">
              <a:gsLst>
                <a:gs pos="0">
                  <a:schemeClr val="tx1"/>
                </a:gs>
                <a:gs pos="100000">
                  <a:srgbClr val="FF0000"/>
                </a:gs>
              </a:gsLst>
              <a:lin ang="162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278;p34">
            <a:extLst>
              <a:ext uri="{FF2B5EF4-FFF2-40B4-BE49-F238E27FC236}">
                <a16:creationId xmlns:a16="http://schemas.microsoft.com/office/drawing/2014/main" id="{518DE8EC-5906-24FB-FD47-6978B702F839}"/>
              </a:ext>
            </a:extLst>
          </p:cNvPr>
          <p:cNvSpPr txBox="1">
            <a:spLocks/>
          </p:cNvSpPr>
          <p:nvPr/>
        </p:nvSpPr>
        <p:spPr>
          <a:xfrm>
            <a:off x="444990" y="325775"/>
            <a:ext cx="73583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l"/>
            <a:r>
              <a:rPr lang="fr-FR"/>
              <a:t>Architecture du système de transmission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87238F2-BEAD-4DFA-08ED-19E41310B42E}"/>
              </a:ext>
            </a:extLst>
          </p:cNvPr>
          <p:cNvCxnSpPr>
            <a:cxnSpLocks/>
          </p:cNvCxnSpPr>
          <p:nvPr/>
        </p:nvCxnSpPr>
        <p:spPr>
          <a:xfrm>
            <a:off x="4296991" y="898475"/>
            <a:ext cx="0" cy="40701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7F7E0092-5D58-3A79-84B9-E64AA1AD3790}"/>
              </a:ext>
            </a:extLst>
          </p:cNvPr>
          <p:cNvGrpSpPr/>
          <p:nvPr/>
        </p:nvGrpSpPr>
        <p:grpSpPr>
          <a:xfrm>
            <a:off x="1201832" y="1310700"/>
            <a:ext cx="6718372" cy="3194966"/>
            <a:chOff x="1201832" y="1310699"/>
            <a:chExt cx="6718372" cy="3194966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4EA13DF6-D7A4-5FB5-92C0-75F9B924A016}"/>
                </a:ext>
              </a:extLst>
            </p:cNvPr>
            <p:cNvSpPr/>
            <p:nvPr/>
          </p:nvSpPr>
          <p:spPr>
            <a:xfrm>
              <a:off x="1201832" y="1310699"/>
              <a:ext cx="1651819" cy="672867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>
                <a:solidFill>
                  <a:schemeClr val="tx1"/>
                </a:solidFill>
                <a:latin typeface="DM Sans" pitchFamily="2" charset="77"/>
              </a:endParaRP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5BFF9AA3-B907-A21F-A2DB-5F53F863A625}"/>
                </a:ext>
              </a:extLst>
            </p:cNvPr>
            <p:cNvSpPr/>
            <p:nvPr/>
          </p:nvSpPr>
          <p:spPr>
            <a:xfrm>
              <a:off x="6268385" y="3832798"/>
              <a:ext cx="1651819" cy="672867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>
                <a:solidFill>
                  <a:schemeClr val="tx1"/>
                </a:solidFill>
                <a:latin typeface="DM Sans" pitchFamily="2" charset="77"/>
              </a:endParaRPr>
            </a:p>
          </p:txBody>
        </p:sp>
      </p:grpSp>
      <p:sp>
        <p:nvSpPr>
          <p:cNvPr id="40" name="Google Shape;272;p33">
            <a:extLst>
              <a:ext uri="{FF2B5EF4-FFF2-40B4-BE49-F238E27FC236}">
                <a16:creationId xmlns:a16="http://schemas.microsoft.com/office/drawing/2014/main" id="{04F28214-DA68-A288-61A5-F9280B0A7D90}"/>
              </a:ext>
            </a:extLst>
          </p:cNvPr>
          <p:cNvSpPr txBox="1">
            <a:spLocks/>
          </p:cNvSpPr>
          <p:nvPr/>
        </p:nvSpPr>
        <p:spPr>
          <a:xfrm>
            <a:off x="127627" y="3201480"/>
            <a:ext cx="3996536" cy="184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buFont typeface="Nunito Light"/>
              <a:buNone/>
            </a:pPr>
            <a:r>
              <a:rPr lang="fr-FR" sz="1400" b="1"/>
              <a:t>Paramètres associés :</a:t>
            </a:r>
          </a:p>
          <a:p>
            <a:pPr algn="just">
              <a:spcBef>
                <a:spcPts val="1000"/>
              </a:spcBef>
            </a:pPr>
            <a:r>
              <a:rPr lang="fr-FR" b="1"/>
              <a:t>-mess </a:t>
            </a:r>
            <a:r>
              <a:rPr lang="fr-FR"/>
              <a:t>: précise le message ou la longueur du message à émettre</a:t>
            </a:r>
            <a:endParaRPr lang="fr-FR" b="1"/>
          </a:p>
          <a:p>
            <a:pPr algn="just">
              <a:spcBef>
                <a:spcPts val="1000"/>
              </a:spcBef>
            </a:pPr>
            <a:r>
              <a:rPr lang="fr-FR" b="1"/>
              <a:t>-</a:t>
            </a:r>
            <a:r>
              <a:rPr lang="fr-FR" b="1" err="1"/>
              <a:t>seed</a:t>
            </a:r>
            <a:r>
              <a:rPr lang="fr-FR" b="1"/>
              <a:t> </a:t>
            </a:r>
            <a:r>
              <a:rPr lang="fr-FR"/>
              <a:t>: précise l’utilisation d’une graine, pour l’initialisation des générateurs aléatoires du simulateur</a:t>
            </a:r>
          </a:p>
        </p:txBody>
      </p:sp>
      <p:sp>
        <p:nvSpPr>
          <p:cNvPr id="43" name="Google Shape;272;p33">
            <a:extLst>
              <a:ext uri="{FF2B5EF4-FFF2-40B4-BE49-F238E27FC236}">
                <a16:creationId xmlns:a16="http://schemas.microsoft.com/office/drawing/2014/main" id="{41C8C7B9-28CF-AEF8-47FC-31785EB530F7}"/>
              </a:ext>
            </a:extLst>
          </p:cNvPr>
          <p:cNvSpPr txBox="1">
            <a:spLocks/>
          </p:cNvSpPr>
          <p:nvPr/>
        </p:nvSpPr>
        <p:spPr>
          <a:xfrm>
            <a:off x="4429892" y="898475"/>
            <a:ext cx="4559106" cy="184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sz="1600" b="1"/>
              <a:t>Pour visualiser les résultats obtenus, utilisation de sondes</a:t>
            </a:r>
          </a:p>
          <a:p>
            <a:pPr algn="just">
              <a:spcBef>
                <a:spcPts val="1000"/>
              </a:spcBef>
            </a:pPr>
            <a:r>
              <a:rPr lang="fr-FR"/>
              <a:t>Avec le paramètre </a:t>
            </a:r>
            <a:r>
              <a:rPr lang="fr-FR" b="1"/>
              <a:t>–s</a:t>
            </a:r>
          </a:p>
          <a:p>
            <a:pPr algn="just">
              <a:spcBef>
                <a:spcPts val="1000"/>
              </a:spcBef>
            </a:pPr>
            <a:r>
              <a:rPr lang="fr-FR"/>
              <a:t>Les sondes peuvent être placées en sortie de chaque élément de la chaîne de transmission</a:t>
            </a:r>
          </a:p>
        </p:txBody>
      </p:sp>
      <p:sp>
        <p:nvSpPr>
          <p:cNvPr id="44" name="Google Shape;272;p33">
            <a:extLst>
              <a:ext uri="{FF2B5EF4-FFF2-40B4-BE49-F238E27FC236}">
                <a16:creationId xmlns:a16="http://schemas.microsoft.com/office/drawing/2014/main" id="{21044B82-D515-174C-56CF-154BFECB743B}"/>
              </a:ext>
            </a:extLst>
          </p:cNvPr>
          <p:cNvSpPr txBox="1">
            <a:spLocks/>
          </p:cNvSpPr>
          <p:nvPr/>
        </p:nvSpPr>
        <p:spPr>
          <a:xfrm>
            <a:off x="4469819" y="2672914"/>
            <a:ext cx="4652077" cy="184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buFont typeface="Nunito Light"/>
              <a:buNone/>
            </a:pPr>
            <a:r>
              <a:rPr lang="fr-FR" sz="1600" b="1"/>
              <a:t>Les extrémités de la chaîne peuvent simuler :</a:t>
            </a:r>
          </a:p>
          <a:p>
            <a:pPr algn="just">
              <a:spcBef>
                <a:spcPts val="1000"/>
              </a:spcBef>
            </a:pPr>
            <a:r>
              <a:rPr lang="fr-FR"/>
              <a:t>Une caméra de surveillance</a:t>
            </a:r>
            <a:endParaRPr lang="fr-FR" b="1"/>
          </a:p>
          <a:p>
            <a:pPr algn="just">
              <a:spcBef>
                <a:spcPts val="1000"/>
              </a:spcBef>
            </a:pPr>
            <a:r>
              <a:rPr lang="fr-FR"/>
              <a:t>Un poste de sécurité qui reçoit le flux vidéo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8D1FEAF-2708-33DD-AC16-720866201540}"/>
              </a:ext>
            </a:extLst>
          </p:cNvPr>
          <p:cNvSpPr txBox="1"/>
          <p:nvPr/>
        </p:nvSpPr>
        <p:spPr>
          <a:xfrm>
            <a:off x="8890385" y="4835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6343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0" grpId="0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5D69AE1C-243A-945F-C0A8-5A735A9A3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>
            <a:extLst>
              <a:ext uri="{FF2B5EF4-FFF2-40B4-BE49-F238E27FC236}">
                <a16:creationId xmlns:a16="http://schemas.microsoft.com/office/drawing/2014/main" id="{1F251B97-5135-5E96-F14F-4DFBC0C143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991" y="325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Architecture du système de transmission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28C405D-E28E-0874-EA7A-8B53B5487434}"/>
              </a:ext>
            </a:extLst>
          </p:cNvPr>
          <p:cNvSpPr/>
          <p:nvPr/>
        </p:nvSpPr>
        <p:spPr>
          <a:xfrm>
            <a:off x="1203007" y="1310699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Source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D435516-6122-CE4D-1C75-462756A5AB02}"/>
              </a:ext>
            </a:extLst>
          </p:cNvPr>
          <p:cNvSpPr/>
          <p:nvPr/>
        </p:nvSpPr>
        <p:spPr>
          <a:xfrm>
            <a:off x="3748439" y="1310699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Codeur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3C16978-EE78-61D5-06CC-356561129488}"/>
              </a:ext>
            </a:extLst>
          </p:cNvPr>
          <p:cNvSpPr/>
          <p:nvPr/>
        </p:nvSpPr>
        <p:spPr>
          <a:xfrm>
            <a:off x="6268384" y="1310698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Émetteur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DEE61BF-C886-8ABE-690B-985216223A9C}"/>
              </a:ext>
            </a:extLst>
          </p:cNvPr>
          <p:cNvSpPr/>
          <p:nvPr/>
        </p:nvSpPr>
        <p:spPr>
          <a:xfrm>
            <a:off x="3746090" y="2571750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Transmetteur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661009F-BC0F-1F71-06F8-2B9E74EF6342}"/>
              </a:ext>
            </a:extLst>
          </p:cNvPr>
          <p:cNvSpPr/>
          <p:nvPr/>
        </p:nvSpPr>
        <p:spPr>
          <a:xfrm>
            <a:off x="6268385" y="3832797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Destination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79E3A14-449E-A9BB-9AB5-2BD13198C044}"/>
              </a:ext>
            </a:extLst>
          </p:cNvPr>
          <p:cNvSpPr/>
          <p:nvPr/>
        </p:nvSpPr>
        <p:spPr>
          <a:xfrm>
            <a:off x="3743152" y="3832369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Décodeur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4D8C8D9-205D-E01A-73DF-74F69AC73300}"/>
              </a:ext>
            </a:extLst>
          </p:cNvPr>
          <p:cNvSpPr/>
          <p:nvPr/>
        </p:nvSpPr>
        <p:spPr>
          <a:xfrm>
            <a:off x="1223795" y="3832799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Récepteur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AC08B509-F949-C7C0-E71E-6C0EEFDB8A3F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5397909" y="1647132"/>
            <a:ext cx="870475" cy="1"/>
          </a:xfrm>
          <a:prstGeom prst="straightConnector1">
            <a:avLst/>
          </a:prstGeom>
          <a:ln w="31750" cap="rnd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897471F-10E1-6BF0-6258-FB9AF5E9AA2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2875614" y="4169232"/>
            <a:ext cx="866678" cy="1"/>
          </a:xfrm>
          <a:prstGeom prst="straightConnector1">
            <a:avLst/>
          </a:prstGeom>
          <a:ln w="31750" cap="rnd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en angle 28">
            <a:extLst>
              <a:ext uri="{FF2B5EF4-FFF2-40B4-BE49-F238E27FC236}">
                <a16:creationId xmlns:a16="http://schemas.microsoft.com/office/drawing/2014/main" id="{2C81E02D-9BA5-D29D-6382-E3FB9BC65883}"/>
              </a:ext>
            </a:extLst>
          </p:cNvPr>
          <p:cNvCxnSpPr>
            <a:cxnSpLocks/>
            <a:stCxn id="6" idx="3"/>
            <a:endCxn id="7" idx="3"/>
          </p:cNvCxnSpPr>
          <p:nvPr/>
        </p:nvCxnSpPr>
        <p:spPr>
          <a:xfrm flipH="1">
            <a:off x="5397909" y="1647132"/>
            <a:ext cx="2522294" cy="1261052"/>
          </a:xfrm>
          <a:prstGeom prst="bentConnector3">
            <a:avLst>
              <a:gd name="adj1" fmla="val -9063"/>
            </a:avLst>
          </a:prstGeom>
          <a:ln w="317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9">
            <a:extLst>
              <a:ext uri="{FF2B5EF4-FFF2-40B4-BE49-F238E27FC236}">
                <a16:creationId xmlns:a16="http://schemas.microsoft.com/office/drawing/2014/main" id="{A7BCDE98-5ED4-474D-BF86-8A52C7102E8F}"/>
              </a:ext>
            </a:extLst>
          </p:cNvPr>
          <p:cNvCxnSpPr>
            <a:cxnSpLocks/>
            <a:stCxn id="7" idx="1"/>
            <a:endCxn id="10" idx="1"/>
          </p:cNvCxnSpPr>
          <p:nvPr/>
        </p:nvCxnSpPr>
        <p:spPr>
          <a:xfrm rot="10800000" flipV="1">
            <a:off x="1223796" y="2908183"/>
            <a:ext cx="2522295" cy="1261049"/>
          </a:xfrm>
          <a:prstGeom prst="bentConnector3">
            <a:avLst>
              <a:gd name="adj1" fmla="val 109063"/>
            </a:avLst>
          </a:prstGeom>
          <a:ln w="317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B4AE2F73-B8B6-4E58-ACFF-0BDC3464E02A}"/>
              </a:ext>
            </a:extLst>
          </p:cNvPr>
          <p:cNvGrpSpPr/>
          <p:nvPr/>
        </p:nvGrpSpPr>
        <p:grpSpPr>
          <a:xfrm>
            <a:off x="1201832" y="1310700"/>
            <a:ext cx="6718372" cy="3194966"/>
            <a:chOff x="1201832" y="1310699"/>
            <a:chExt cx="6718372" cy="3194966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818F71E5-7254-F4F2-E089-FA52907F31DA}"/>
                </a:ext>
              </a:extLst>
            </p:cNvPr>
            <p:cNvSpPr/>
            <p:nvPr/>
          </p:nvSpPr>
          <p:spPr>
            <a:xfrm>
              <a:off x="1201832" y="1310699"/>
              <a:ext cx="1651819" cy="672867"/>
            </a:xfrm>
            <a:prstGeom prst="round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>
                <a:solidFill>
                  <a:schemeClr val="tx1"/>
                </a:solidFill>
                <a:latin typeface="DM Sans" pitchFamily="2" charset="77"/>
              </a:endParaRP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F51BE66C-2A13-0609-1947-394D57BB30B4}"/>
                </a:ext>
              </a:extLst>
            </p:cNvPr>
            <p:cNvSpPr/>
            <p:nvPr/>
          </p:nvSpPr>
          <p:spPr>
            <a:xfrm>
              <a:off x="6268385" y="3832798"/>
              <a:ext cx="1651819" cy="672867"/>
            </a:xfrm>
            <a:prstGeom prst="round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>
                <a:solidFill>
                  <a:schemeClr val="tx1"/>
                </a:solidFill>
                <a:latin typeface="DM Sans" pitchFamily="2" charset="77"/>
              </a:endParaRPr>
            </a:p>
          </p:txBody>
        </p:sp>
      </p:grp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2318C0E-6DE8-810A-56F3-5A4D0F85412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854826" y="1647133"/>
            <a:ext cx="893613" cy="0"/>
          </a:xfrm>
          <a:prstGeom prst="straightConnector1">
            <a:avLst/>
          </a:prstGeom>
          <a:ln w="31750" cap="rnd">
            <a:gradFill flip="none" rotWithShape="1">
              <a:gsLst>
                <a:gs pos="0">
                  <a:srgbClr val="00B050"/>
                </a:gs>
                <a:gs pos="100000">
                  <a:schemeClr val="tx1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9616168-34F9-09A6-CEFE-278EE9BD3FA0}"/>
              </a:ext>
            </a:extLst>
          </p:cNvPr>
          <p:cNvSpPr/>
          <p:nvPr/>
        </p:nvSpPr>
        <p:spPr>
          <a:xfrm>
            <a:off x="3746090" y="1310699"/>
            <a:ext cx="1651819" cy="67286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>
              <a:solidFill>
                <a:schemeClr val="tx1"/>
              </a:solidFill>
              <a:latin typeface="DM Sans" pitchFamily="2" charset="77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DCDBBA7-B6FB-C98C-8A26-CD9847624D6F}"/>
              </a:ext>
            </a:extLst>
          </p:cNvPr>
          <p:cNvSpPr/>
          <p:nvPr/>
        </p:nvSpPr>
        <p:spPr>
          <a:xfrm>
            <a:off x="3742292" y="3832798"/>
            <a:ext cx="1651819" cy="67286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>
              <a:solidFill>
                <a:schemeClr val="tx1"/>
              </a:solidFill>
              <a:latin typeface="DM Sans" pitchFamily="2" charset="77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65198B9-67D8-E3C4-2468-3194A32B8993}"/>
              </a:ext>
            </a:extLst>
          </p:cNvPr>
          <p:cNvCxnSpPr>
            <a:cxnSpLocks/>
          </p:cNvCxnSpPr>
          <p:nvPr/>
        </p:nvCxnSpPr>
        <p:spPr>
          <a:xfrm>
            <a:off x="2854825" y="1647132"/>
            <a:ext cx="893613" cy="0"/>
          </a:xfrm>
          <a:prstGeom prst="straightConnector1">
            <a:avLst/>
          </a:prstGeom>
          <a:ln w="31750" cap="rnd">
            <a:gradFill flip="none" rotWithShape="1">
              <a:gsLst>
                <a:gs pos="0">
                  <a:srgbClr val="00B050"/>
                </a:gs>
                <a:gs pos="100000">
                  <a:srgbClr val="FF0000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2384AA-079F-CB28-6899-4B499BC14B84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5397909" y="1647132"/>
            <a:ext cx="870475" cy="1"/>
          </a:xfrm>
          <a:prstGeom prst="straightConnector1">
            <a:avLst/>
          </a:prstGeom>
          <a:ln w="31750" cap="rnd">
            <a:gradFill flip="none" rotWithShape="1">
              <a:gsLst>
                <a:gs pos="0">
                  <a:srgbClr val="FF0000"/>
                </a:gs>
                <a:gs pos="100000">
                  <a:schemeClr val="tx1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1F30697F-981D-1B83-F212-B2B8B63BFB4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869863" y="4168803"/>
            <a:ext cx="873289" cy="430"/>
          </a:xfrm>
          <a:prstGeom prst="straightConnector1">
            <a:avLst/>
          </a:prstGeom>
          <a:ln w="31750" cap="rnd">
            <a:gradFill flip="none" rotWithShape="1">
              <a:gsLst>
                <a:gs pos="0">
                  <a:srgbClr val="FF0000"/>
                </a:gs>
                <a:gs pos="100000">
                  <a:schemeClr val="tx1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6D924F3E-346A-2171-349D-B42A6D62DE08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 flipV="1">
            <a:off x="5394971" y="4168803"/>
            <a:ext cx="873414" cy="428"/>
          </a:xfrm>
          <a:prstGeom prst="straightConnector1">
            <a:avLst/>
          </a:prstGeom>
          <a:ln w="31750" cap="rnd">
            <a:gradFill flip="none" rotWithShape="1">
              <a:gsLst>
                <a:gs pos="0">
                  <a:srgbClr val="00B050"/>
                </a:gs>
                <a:gs pos="100000">
                  <a:schemeClr val="tx1"/>
                </a:gs>
              </a:gsLst>
              <a:lin ang="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27F7C78D-6AD3-A3F6-4B22-AF183A625239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394971" y="4168803"/>
            <a:ext cx="873414" cy="428"/>
          </a:xfrm>
          <a:prstGeom prst="straightConnector1">
            <a:avLst/>
          </a:prstGeom>
          <a:ln w="31750" cap="rnd">
            <a:gradFill flip="none" rotWithShape="1">
              <a:gsLst>
                <a:gs pos="0">
                  <a:srgbClr val="00B050"/>
                </a:gs>
                <a:gs pos="100000">
                  <a:srgbClr val="FF0000"/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C7CD029B-7CDB-E452-2C97-DE3C427D431A}"/>
              </a:ext>
            </a:extLst>
          </p:cNvPr>
          <p:cNvSpPr txBox="1"/>
          <p:nvPr/>
        </p:nvSpPr>
        <p:spPr>
          <a:xfrm>
            <a:off x="8890385" y="4835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13745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26F8B536-17EE-A9DE-1B4C-828550CD4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>
            <a:extLst>
              <a:ext uri="{FF2B5EF4-FFF2-40B4-BE49-F238E27FC236}">
                <a16:creationId xmlns:a16="http://schemas.microsoft.com/office/drawing/2014/main" id="{1B7D6B0C-EBEC-F316-8F92-0DFDF3E6FE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991" y="325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Architecture du système de transmission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59C22ED7-B3E3-495E-2605-06F1405833B4}"/>
              </a:ext>
            </a:extLst>
          </p:cNvPr>
          <p:cNvSpPr/>
          <p:nvPr/>
        </p:nvSpPr>
        <p:spPr>
          <a:xfrm>
            <a:off x="3748439" y="1310699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Codeur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718B438-2F64-A4B7-7ACC-C76DE96FE5D8}"/>
              </a:ext>
            </a:extLst>
          </p:cNvPr>
          <p:cNvSpPr/>
          <p:nvPr/>
        </p:nvSpPr>
        <p:spPr>
          <a:xfrm>
            <a:off x="3746090" y="3832799"/>
            <a:ext cx="1651819" cy="672867"/>
          </a:xfrm>
          <a:prstGeom prst="roundRect">
            <a:avLst/>
          </a:prstGeom>
          <a:gradFill>
            <a:gsLst>
              <a:gs pos="1000">
                <a:srgbClr val="25282E"/>
              </a:gs>
              <a:gs pos="100000">
                <a:schemeClr val="bg2"/>
              </a:gs>
            </a:gsLst>
            <a:lin ang="0" scaled="1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>
                <a:solidFill>
                  <a:schemeClr val="tx1"/>
                </a:solidFill>
                <a:latin typeface="DM Sans" pitchFamily="2" charset="77"/>
              </a:rPr>
              <a:t>Décodeur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A96CC4E-1F72-BBE8-E619-1FE32B140E49}"/>
              </a:ext>
            </a:extLst>
          </p:cNvPr>
          <p:cNvSpPr/>
          <p:nvPr/>
        </p:nvSpPr>
        <p:spPr>
          <a:xfrm>
            <a:off x="3746090" y="1310699"/>
            <a:ext cx="1651819" cy="67286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>
              <a:solidFill>
                <a:schemeClr val="tx1"/>
              </a:solidFill>
              <a:latin typeface="DM Sans" pitchFamily="2" charset="77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BEA08F6-3518-4EF1-30AC-76842EBDE12C}"/>
              </a:ext>
            </a:extLst>
          </p:cNvPr>
          <p:cNvSpPr/>
          <p:nvPr/>
        </p:nvSpPr>
        <p:spPr>
          <a:xfrm>
            <a:off x="3742292" y="3832798"/>
            <a:ext cx="1651819" cy="67286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>
              <a:solidFill>
                <a:schemeClr val="tx1"/>
              </a:solidFill>
              <a:latin typeface="DM Sans" pitchFamily="2" charset="77"/>
            </a:endParaRPr>
          </a:p>
        </p:txBody>
      </p:sp>
      <p:sp>
        <p:nvSpPr>
          <p:cNvPr id="3" name="Google Shape;272;p33">
            <a:extLst>
              <a:ext uri="{FF2B5EF4-FFF2-40B4-BE49-F238E27FC236}">
                <a16:creationId xmlns:a16="http://schemas.microsoft.com/office/drawing/2014/main" id="{415024CE-43F6-49B4-408C-9BEA50D8AFCA}"/>
              </a:ext>
            </a:extLst>
          </p:cNvPr>
          <p:cNvSpPr txBox="1">
            <a:spLocks/>
          </p:cNvSpPr>
          <p:nvPr/>
        </p:nvSpPr>
        <p:spPr>
          <a:xfrm>
            <a:off x="250773" y="1548824"/>
            <a:ext cx="3307860" cy="2522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buFont typeface="Nunito Light"/>
              <a:buNone/>
            </a:pPr>
            <a:r>
              <a:rPr lang="fr-FR" sz="1400" b="1"/>
              <a:t>Utilisation du codeur / décodeur</a:t>
            </a:r>
          </a:p>
          <a:p>
            <a:pPr algn="just">
              <a:spcBef>
                <a:spcPts val="1000"/>
              </a:spcBef>
            </a:pPr>
            <a:r>
              <a:rPr lang="fr-FR" b="1"/>
              <a:t>-codeur </a:t>
            </a:r>
            <a:r>
              <a:rPr lang="fr-FR"/>
              <a:t>: précise l’utilisation d’un codeur (en émission) et d’un décodeur (en réception)</a:t>
            </a:r>
          </a:p>
          <a:p>
            <a:pPr algn="just">
              <a:spcBef>
                <a:spcPts val="1000"/>
              </a:spcBef>
            </a:pPr>
            <a:r>
              <a:rPr lang="fr-FR"/>
              <a:t>Permet de diminuer le taux d’erreur binaire</a:t>
            </a:r>
          </a:p>
          <a:p>
            <a:pPr algn="just">
              <a:spcBef>
                <a:spcPts val="1000"/>
              </a:spcBef>
            </a:pPr>
            <a:r>
              <a:rPr lang="fr-FR"/>
              <a:t>Reçoit et émet une séquence binaire</a:t>
            </a:r>
          </a:p>
          <a:p>
            <a:pPr algn="just">
              <a:spcBef>
                <a:spcPts val="1000"/>
              </a:spcBef>
            </a:pPr>
            <a:r>
              <a:rPr lang="fr-FR"/>
              <a:t>Mise en place de la méthode de codage de retenu</a:t>
            </a:r>
          </a:p>
        </p:txBody>
      </p:sp>
      <p:sp>
        <p:nvSpPr>
          <p:cNvPr id="4" name="Google Shape;272;p33">
            <a:extLst>
              <a:ext uri="{FF2B5EF4-FFF2-40B4-BE49-F238E27FC236}">
                <a16:creationId xmlns:a16="http://schemas.microsoft.com/office/drawing/2014/main" id="{94770E2F-8F5F-6CF8-470D-B176878EA4C7}"/>
              </a:ext>
            </a:extLst>
          </p:cNvPr>
          <p:cNvSpPr txBox="1">
            <a:spLocks/>
          </p:cNvSpPr>
          <p:nvPr/>
        </p:nvSpPr>
        <p:spPr>
          <a:xfrm>
            <a:off x="5577770" y="1136748"/>
            <a:ext cx="3307860" cy="1547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buFont typeface="Nunito Light"/>
              <a:buNone/>
            </a:pPr>
            <a:r>
              <a:rPr lang="fr-FR" sz="1400" b="1"/>
              <a:t>Codeur</a:t>
            </a:r>
          </a:p>
          <a:p>
            <a:pPr algn="just">
              <a:spcBef>
                <a:spcPts val="1000"/>
              </a:spcBef>
            </a:pPr>
            <a:r>
              <a:rPr lang="fr-FR"/>
              <a:t>Transforme un bit reçu en une séquence de trois bits :</a:t>
            </a:r>
          </a:p>
          <a:p>
            <a:pPr lvl="1" algn="just">
              <a:spcBef>
                <a:spcPts val="1000"/>
              </a:spcBef>
            </a:pPr>
            <a:r>
              <a:rPr lang="fr-FR"/>
              <a:t>0 </a:t>
            </a:r>
            <a:r>
              <a:rPr lang="fr-FR">
                <a:sym typeface="Wingdings" pitchFamily="2" charset="2"/>
              </a:rPr>
              <a:t> 010</a:t>
            </a:r>
          </a:p>
          <a:p>
            <a:pPr lvl="1" algn="just">
              <a:spcBef>
                <a:spcPts val="1000"/>
              </a:spcBef>
            </a:pPr>
            <a:r>
              <a:rPr lang="fr-FR">
                <a:sym typeface="Wingdings" pitchFamily="2" charset="2"/>
              </a:rPr>
              <a:t>1  101</a:t>
            </a:r>
            <a:endParaRPr lang="fr-FR"/>
          </a:p>
        </p:txBody>
      </p:sp>
      <p:sp>
        <p:nvSpPr>
          <p:cNvPr id="7" name="Google Shape;272;p33">
            <a:extLst>
              <a:ext uri="{FF2B5EF4-FFF2-40B4-BE49-F238E27FC236}">
                <a16:creationId xmlns:a16="http://schemas.microsoft.com/office/drawing/2014/main" id="{F52DD151-FF68-DCD8-BDD1-A1FD8B864C13}"/>
              </a:ext>
            </a:extLst>
          </p:cNvPr>
          <p:cNvSpPr txBox="1">
            <a:spLocks/>
          </p:cNvSpPr>
          <p:nvPr/>
        </p:nvSpPr>
        <p:spPr>
          <a:xfrm>
            <a:off x="5577770" y="2691347"/>
            <a:ext cx="3307860" cy="212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buFont typeface="Nunito Light"/>
              <a:buNone/>
            </a:pPr>
            <a:r>
              <a:rPr lang="fr-FR" sz="1400" b="1"/>
              <a:t>Décodeur</a:t>
            </a:r>
          </a:p>
          <a:p>
            <a:pPr algn="just">
              <a:spcBef>
                <a:spcPts val="1000"/>
              </a:spcBef>
            </a:pPr>
            <a:r>
              <a:rPr lang="fr-FR"/>
              <a:t>Transforme les séquences de trois bits reçus en un bit à transmettre :</a:t>
            </a:r>
          </a:p>
          <a:p>
            <a:pPr lvl="1" algn="just">
              <a:spcBef>
                <a:spcPts val="1000"/>
              </a:spcBef>
            </a:pPr>
            <a:r>
              <a:rPr lang="fr-FR"/>
              <a:t>0</a:t>
            </a:r>
            <a:r>
              <a:rPr lang="fr-FR" b="1"/>
              <a:t>0</a:t>
            </a:r>
            <a:r>
              <a:rPr lang="fr-FR"/>
              <a:t>0 </a:t>
            </a:r>
            <a:r>
              <a:rPr lang="fr-FR">
                <a:sym typeface="Wingdings" pitchFamily="2" charset="2"/>
              </a:rPr>
              <a:t> 0</a:t>
            </a:r>
          </a:p>
          <a:p>
            <a:pPr lvl="1" algn="just">
              <a:spcBef>
                <a:spcPts val="1000"/>
              </a:spcBef>
            </a:pPr>
            <a:r>
              <a:rPr lang="fr-FR" b="1">
                <a:sym typeface="Wingdings" pitchFamily="2" charset="2"/>
              </a:rPr>
              <a:t>0</a:t>
            </a:r>
            <a:r>
              <a:rPr lang="fr-FR">
                <a:sym typeface="Wingdings" pitchFamily="2" charset="2"/>
              </a:rPr>
              <a:t>01  1</a:t>
            </a:r>
          </a:p>
          <a:p>
            <a:pPr lvl="1" algn="just">
              <a:spcBef>
                <a:spcPts val="1000"/>
              </a:spcBef>
            </a:pPr>
            <a:r>
              <a:rPr lang="fr-FR">
                <a:sym typeface="Wingdings" pitchFamily="2" charset="2"/>
              </a:rPr>
              <a:t>010  0</a:t>
            </a:r>
          </a:p>
          <a:p>
            <a:pPr lvl="1" algn="just">
              <a:spcBef>
                <a:spcPts val="1000"/>
              </a:spcBef>
            </a:pPr>
            <a:r>
              <a:rPr lang="fr-FR">
                <a:sym typeface="Wingdings" pitchFamily="2" charset="2"/>
              </a:rPr>
              <a:t>01</a:t>
            </a:r>
            <a:r>
              <a:rPr lang="fr-FR" b="1">
                <a:sym typeface="Wingdings" pitchFamily="2" charset="2"/>
              </a:rPr>
              <a:t>1</a:t>
            </a:r>
            <a:r>
              <a:rPr lang="fr-FR">
                <a:sym typeface="Wingdings" pitchFamily="2" charset="2"/>
              </a:rPr>
              <a:t>  0</a:t>
            </a:r>
            <a:endParaRPr lang="fr-FR"/>
          </a:p>
        </p:txBody>
      </p:sp>
      <p:sp>
        <p:nvSpPr>
          <p:cNvPr id="10" name="Google Shape;272;p33">
            <a:extLst>
              <a:ext uri="{FF2B5EF4-FFF2-40B4-BE49-F238E27FC236}">
                <a16:creationId xmlns:a16="http://schemas.microsoft.com/office/drawing/2014/main" id="{4929E0B8-A1A8-652E-84D2-19D45D7812EF}"/>
              </a:ext>
            </a:extLst>
          </p:cNvPr>
          <p:cNvSpPr txBox="1">
            <a:spLocks/>
          </p:cNvSpPr>
          <p:nvPr/>
        </p:nvSpPr>
        <p:spPr>
          <a:xfrm>
            <a:off x="6996995" y="3365580"/>
            <a:ext cx="2103231" cy="145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lvl="1" algn="just">
              <a:spcBef>
                <a:spcPts val="1000"/>
              </a:spcBef>
            </a:pPr>
            <a:r>
              <a:rPr lang="fr-FR"/>
              <a:t>10</a:t>
            </a:r>
            <a:r>
              <a:rPr lang="fr-FR" b="1"/>
              <a:t>0</a:t>
            </a:r>
            <a:r>
              <a:rPr lang="fr-FR"/>
              <a:t> </a:t>
            </a:r>
            <a:r>
              <a:rPr lang="fr-FR">
                <a:sym typeface="Wingdings" pitchFamily="2" charset="2"/>
              </a:rPr>
              <a:t> 1</a:t>
            </a:r>
          </a:p>
          <a:p>
            <a:pPr lvl="1" algn="just">
              <a:spcBef>
                <a:spcPts val="1000"/>
              </a:spcBef>
            </a:pPr>
            <a:r>
              <a:rPr lang="fr-FR">
                <a:sym typeface="Wingdings" pitchFamily="2" charset="2"/>
              </a:rPr>
              <a:t>101  1</a:t>
            </a:r>
          </a:p>
          <a:p>
            <a:pPr lvl="1" algn="just">
              <a:spcBef>
                <a:spcPts val="1000"/>
              </a:spcBef>
            </a:pPr>
            <a:r>
              <a:rPr lang="fr-FR" b="1">
                <a:sym typeface="Wingdings" pitchFamily="2" charset="2"/>
              </a:rPr>
              <a:t>1</a:t>
            </a:r>
            <a:r>
              <a:rPr lang="fr-FR">
                <a:sym typeface="Wingdings" pitchFamily="2" charset="2"/>
              </a:rPr>
              <a:t>10  0</a:t>
            </a:r>
          </a:p>
          <a:p>
            <a:pPr lvl="1" algn="just">
              <a:spcBef>
                <a:spcPts val="1000"/>
              </a:spcBef>
            </a:pPr>
            <a:r>
              <a:rPr lang="fr-FR">
                <a:sym typeface="Wingdings" pitchFamily="2" charset="2"/>
              </a:rPr>
              <a:t>1</a:t>
            </a:r>
            <a:r>
              <a:rPr lang="fr-FR" b="1">
                <a:sym typeface="Wingdings" pitchFamily="2" charset="2"/>
              </a:rPr>
              <a:t>1</a:t>
            </a:r>
            <a:r>
              <a:rPr lang="fr-FR">
                <a:sym typeface="Wingdings" pitchFamily="2" charset="2"/>
              </a:rPr>
              <a:t>1  0</a:t>
            </a:r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87A7D0A-FDE2-6F58-268F-672D41AF3601}"/>
              </a:ext>
            </a:extLst>
          </p:cNvPr>
          <p:cNvSpPr txBox="1"/>
          <p:nvPr/>
        </p:nvSpPr>
        <p:spPr>
          <a:xfrm>
            <a:off x="8890385" y="4835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36019092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in Finance Newsletter by Slidesgo">
  <a:themeElements>
    <a:clrScheme name="Simple Light">
      <a:dk1>
        <a:srgbClr val="FFFFFF"/>
      </a:dk1>
      <a:lt1>
        <a:srgbClr val="25282F"/>
      </a:lt1>
      <a:dk2>
        <a:srgbClr val="6987EE"/>
      </a:dk2>
      <a:lt2>
        <a:srgbClr val="9DC5F1"/>
      </a:lt2>
      <a:accent1>
        <a:srgbClr val="CDBCF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1297</Words>
  <Application>Microsoft Macintosh PowerPoint</Application>
  <PresentationFormat>Affichage à l'écran (16:9)</PresentationFormat>
  <Paragraphs>297</Paragraphs>
  <Slides>39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7" baseType="lpstr">
      <vt:lpstr>Cambria Math</vt:lpstr>
      <vt:lpstr>Wingdings</vt:lpstr>
      <vt:lpstr>Raleway</vt:lpstr>
      <vt:lpstr>Nunito Light</vt:lpstr>
      <vt:lpstr>Arial</vt:lpstr>
      <vt:lpstr>Figtree</vt:lpstr>
      <vt:lpstr>DM Sans</vt:lpstr>
      <vt:lpstr>Artificial Intelligence in Finance Newsletter by Slidesgo</vt:lpstr>
      <vt:lpstr>Atelier logiciel : simulation d’un système de transmission</vt:lpstr>
      <vt:lpstr>Sommaire</vt:lpstr>
      <vt:lpstr>Équipe et rôles</vt:lpstr>
      <vt:lpstr>Gestion de projet</vt:lpstr>
      <vt:lpstr>Gestion du développement</vt:lpstr>
      <vt:lpstr>Architecture du système de transmission</vt:lpstr>
      <vt:lpstr>Présentation PowerPoint</vt:lpstr>
      <vt:lpstr>Architecture du système de transmission</vt:lpstr>
      <vt:lpstr>Architecture du système de transmission</vt:lpstr>
      <vt:lpstr>Architecture du système de transmission</vt:lpstr>
      <vt:lpstr>Architecture du système de transmission</vt:lpstr>
      <vt:lpstr>Architecture du système de transmission</vt:lpstr>
      <vt:lpstr>Architecture du système de transmission</vt:lpstr>
      <vt:lpstr>Exemples de résultats obtenus</vt:lpstr>
      <vt:lpstr>Comparaison entre la théorie et la pratique</vt:lpstr>
      <vt:lpstr>Visualisation de données</vt:lpstr>
      <vt:lpstr>Visualisation de données</vt:lpstr>
      <vt:lpstr>Présentation de cas d’étude</vt:lpstr>
      <vt:lpstr>Cas d’étude – Environnement 1</vt:lpstr>
      <vt:lpstr>Cas d’étude – Environnement 1</vt:lpstr>
      <vt:lpstr>Cas d’étude – Environnement 2</vt:lpstr>
      <vt:lpstr>Cas d’étude – Environnement 2</vt:lpstr>
      <vt:lpstr>Bilan</vt:lpstr>
      <vt:lpstr>ANNEXES</vt:lpstr>
      <vt:lpstr>Annexe, Calculs du débit binaire pour les signaux NRZ et NRZT</vt:lpstr>
      <vt:lpstr>NRZ – Pas de BBG, pas de trajets</vt:lpstr>
      <vt:lpstr>NRZT – Pas de BBG, pas de trajets</vt:lpstr>
      <vt:lpstr>RZ – Pas de BBG, pas de trajets</vt:lpstr>
      <vt:lpstr>NRZ – Présence de BBG, pas de trajets</vt:lpstr>
      <vt:lpstr>NRZT – Présence de BBG, pas de trajets</vt:lpstr>
      <vt:lpstr>RZ – Présence de BBG, pas de trajets</vt:lpstr>
      <vt:lpstr>NRZ – Pas de BBG, présences de trajets multiples</vt:lpstr>
      <vt:lpstr>NRZT – Pas de BBG, présences de trajets multiples</vt:lpstr>
      <vt:lpstr>RZ – Pas de BBG, présences de trajets multiples</vt:lpstr>
      <vt:lpstr>NRZ – Présence de BBG + trajets multiples</vt:lpstr>
      <vt:lpstr>NRZT – Présence de BBG + trajets multiples</vt:lpstr>
      <vt:lpstr>RZ – Présence de BBG + trajets multiples</vt:lpstr>
      <vt:lpstr>Script runTests</vt:lpstr>
      <vt:lpstr>Shuffle des arguments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Pol Guillou</cp:lastModifiedBy>
  <cp:revision>436</cp:revision>
  <dcterms:modified xsi:type="dcterms:W3CDTF">2024-10-16T12:47:15Z</dcterms:modified>
</cp:coreProperties>
</file>